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Lato"/>
      <p:regular r:id="rId20"/>
      <p:bold r:id="rId21"/>
      <p:italic r:id="rId22"/>
      <p:boldItalic r:id="rId23"/>
    </p:embeddedFon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CenturyGothic-regular.fntdata"/><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7504f47e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504f47e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d18cf7b55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d18cf7b55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d18cf7b55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d18cf7b55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d18cf7b55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d18cf7b55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d18cf7b55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d18cf7b55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Rock concerts check whether you have VIP passes.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Bars check whether you’re 12.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Hotel elevators check whether your room is on the floor you’re trying to go to.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Subways check whether you have sufficient funds.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ATMs check your pins.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d18cf7b55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d18cf7b5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d18cf7b55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d18cf7b55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d18cf7b5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d18cf7b5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706f204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706f204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504f47e8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504f47e8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d18cf7b55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d18cf7b5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d18cf7b55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d18cf7b55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504f47f1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504f47f1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d18cf7b55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d18cf7b55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d18cf7b5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d18cf7b5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53" name="Shape 53"/>
        <p:cNvGrpSpPr/>
        <p:nvPr/>
      </p:nvGrpSpPr>
      <p:grpSpPr>
        <a:xfrm>
          <a:off x="0" y="0"/>
          <a:ext cx="0" cy="0"/>
          <a:chOff x="0" y="0"/>
          <a:chExt cx="0" cy="0"/>
        </a:xfrm>
      </p:grpSpPr>
      <p:pic>
        <p:nvPicPr>
          <p:cNvPr id="54" name="Google Shape;54;p11"/>
          <p:cNvPicPr preferRelativeResize="0"/>
          <p:nvPr/>
        </p:nvPicPr>
        <p:blipFill rotWithShape="1">
          <a:blip r:embed="rId2">
            <a:alphaModFix/>
          </a:blip>
          <a:srcRect b="18554" l="0" r="0" t="3417"/>
          <a:stretch/>
        </p:blipFill>
        <p:spPr>
          <a:xfrm>
            <a:off x="0" y="0"/>
            <a:ext cx="9144000" cy="4430225"/>
          </a:xfrm>
          <a:prstGeom prst="rect">
            <a:avLst/>
          </a:prstGeom>
          <a:noFill/>
          <a:ln>
            <a:noFill/>
          </a:ln>
        </p:spPr>
      </p:pic>
      <p:sp>
        <p:nvSpPr>
          <p:cNvPr id="55" name="Google Shape;55;p11"/>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57" name="Google Shape;57;p11"/>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58" name="Shape 58"/>
        <p:cNvGrpSpPr/>
        <p:nvPr/>
      </p:nvGrpSpPr>
      <p:grpSpPr>
        <a:xfrm>
          <a:off x="0" y="0"/>
          <a:ext cx="0" cy="0"/>
          <a:chOff x="0" y="0"/>
          <a:chExt cx="0" cy="0"/>
        </a:xfrm>
      </p:grpSpPr>
      <p:pic>
        <p:nvPicPr>
          <p:cNvPr id="59" name="Google Shape;59;p12"/>
          <p:cNvPicPr preferRelativeResize="0"/>
          <p:nvPr/>
        </p:nvPicPr>
        <p:blipFill rotWithShape="1">
          <a:blip r:embed="rId2">
            <a:alphaModFix/>
          </a:blip>
          <a:srcRect b="0" l="0" r="0" t="5087"/>
          <a:stretch/>
        </p:blipFill>
        <p:spPr>
          <a:xfrm>
            <a:off x="0" y="-152400"/>
            <a:ext cx="9144000" cy="4911575"/>
          </a:xfrm>
          <a:prstGeom prst="rect">
            <a:avLst/>
          </a:prstGeom>
          <a:noFill/>
          <a:ln>
            <a:noFill/>
          </a:ln>
        </p:spPr>
      </p:pic>
      <p:sp>
        <p:nvSpPr>
          <p:cNvPr id="60" name="Google Shape;60;p12"/>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62" name="Google Shape;62;p12"/>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p:cSld name="CUSTOM_1_1_1">
    <p:spTree>
      <p:nvGrpSpPr>
        <p:cNvPr id="63"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b="8605" l="0" r="0" t="7684"/>
          <a:stretch/>
        </p:blipFill>
        <p:spPr>
          <a:xfrm>
            <a:off x="0" y="0"/>
            <a:ext cx="9144000" cy="4663750"/>
          </a:xfrm>
          <a:prstGeom prst="rect">
            <a:avLst/>
          </a:prstGeom>
          <a:noFill/>
          <a:ln>
            <a:noFill/>
          </a:ln>
        </p:spPr>
      </p:pic>
      <p:sp>
        <p:nvSpPr>
          <p:cNvPr id="65" name="Google Shape;65;p13"/>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67" name="Google Shape;67;p13"/>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1">
  <p:cSld name="CUSTOM_1_1_1_1">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b="3961" l="0" r="0" t="22535"/>
          <a:stretch/>
        </p:blipFill>
        <p:spPr>
          <a:xfrm>
            <a:off x="-15125" y="-35950"/>
            <a:ext cx="9159125" cy="4466174"/>
          </a:xfrm>
          <a:prstGeom prst="rect">
            <a:avLst/>
          </a:prstGeom>
          <a:noFill/>
          <a:ln>
            <a:noFill/>
          </a:ln>
        </p:spPr>
      </p:pic>
      <p:sp>
        <p:nvSpPr>
          <p:cNvPr id="70" name="Google Shape;70;p14"/>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72" name="Google Shape;72;p14"/>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9" name="Shape 9"/>
        <p:cNvGrpSpPr/>
        <p:nvPr/>
      </p:nvGrpSpPr>
      <p:grpSpPr>
        <a:xfrm>
          <a:off x="0" y="0"/>
          <a:ext cx="0" cy="0"/>
          <a:chOff x="0" y="0"/>
          <a:chExt cx="0" cy="0"/>
        </a:xfrm>
      </p:grpSpPr>
      <p:sp>
        <p:nvSpPr>
          <p:cNvPr id="10" name="Google Shape;10;p3"/>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11" name="Google Shape;11;p3"/>
          <p:cNvPicPr preferRelativeResize="0"/>
          <p:nvPr/>
        </p:nvPicPr>
        <p:blipFill>
          <a:blip r:embed="rId2">
            <a:alphaModFix/>
          </a:blip>
          <a:stretch>
            <a:fillRect/>
          </a:stretch>
        </p:blipFill>
        <p:spPr>
          <a:xfrm>
            <a:off x="6056575" y="4736550"/>
            <a:ext cx="276000" cy="276000"/>
          </a:xfrm>
          <a:prstGeom prst="rect">
            <a:avLst/>
          </a:prstGeom>
          <a:noFill/>
          <a:ln>
            <a:noFill/>
          </a:ln>
        </p:spPr>
      </p:pic>
      <p:pic>
        <p:nvPicPr>
          <p:cNvPr id="12" name="Google Shape;12;p3"/>
          <p:cNvPicPr preferRelativeResize="0"/>
          <p:nvPr/>
        </p:nvPicPr>
        <p:blipFill>
          <a:blip r:embed="rId3">
            <a:alphaModFix/>
          </a:blip>
          <a:stretch>
            <a:fillRect/>
          </a:stretch>
        </p:blipFill>
        <p:spPr>
          <a:xfrm>
            <a:off x="5726450" y="4736550"/>
            <a:ext cx="276000" cy="276000"/>
          </a:xfrm>
          <a:prstGeom prst="rect">
            <a:avLst/>
          </a:prstGeom>
          <a:noFill/>
          <a:ln>
            <a:noFill/>
          </a:ln>
        </p:spPr>
      </p:pic>
      <p:pic>
        <p:nvPicPr>
          <p:cNvPr id="13" name="Google Shape;13;p3"/>
          <p:cNvPicPr preferRelativeResize="0"/>
          <p:nvPr/>
        </p:nvPicPr>
        <p:blipFill>
          <a:blip r:embed="rId4">
            <a:alphaModFix/>
          </a:blip>
          <a:stretch>
            <a:fillRect/>
          </a:stretch>
        </p:blipFill>
        <p:spPr>
          <a:xfrm>
            <a:off x="2798738" y="1032725"/>
            <a:ext cx="3546524" cy="3546524"/>
          </a:xfrm>
          <a:prstGeom prst="rect">
            <a:avLst/>
          </a:prstGeom>
          <a:noFill/>
          <a:ln>
            <a:noFill/>
          </a:ln>
        </p:spPr>
      </p:pic>
      <p:pic>
        <p:nvPicPr>
          <p:cNvPr descr="twitterlogo_1x.png" id="14" name="Google Shape;14;p3"/>
          <p:cNvPicPr preferRelativeResize="0"/>
          <p:nvPr/>
        </p:nvPicPr>
        <p:blipFill>
          <a:blip r:embed="rId5">
            <a:alphaModFix/>
          </a:blip>
          <a:stretch>
            <a:fillRect/>
          </a:stretch>
        </p:blipFill>
        <p:spPr>
          <a:xfrm>
            <a:off x="6327534" y="4703613"/>
            <a:ext cx="484891" cy="363675"/>
          </a:xfrm>
          <a:prstGeom prst="rect">
            <a:avLst/>
          </a:prstGeom>
          <a:noFill/>
          <a:ln>
            <a:noFill/>
          </a:ln>
        </p:spPr>
      </p:pic>
      <p:sp>
        <p:nvSpPr>
          <p:cNvPr id="15" name="Google Shape;15;p3"/>
          <p:cNvSpPr txBox="1"/>
          <p:nvPr/>
        </p:nvSpPr>
        <p:spPr>
          <a:xfrm>
            <a:off x="6686850" y="4645550"/>
            <a:ext cx="2438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entury Gothic"/>
                <a:ea typeface="Century Gothic"/>
                <a:cs typeface="Century Gothic"/>
                <a:sym typeface="Century Gothic"/>
              </a:rPr>
              <a:t>@BootstrapWorld</a:t>
            </a:r>
            <a:endParaRPr sz="1800">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p:nvPr/>
        </p:nvSpPr>
        <p:spPr>
          <a:xfrm>
            <a:off x="-8950" y="-17850"/>
            <a:ext cx="91782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19" name="Google Shape;19;p4"/>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20" name="Google Shape;20;p4"/>
          <p:cNvPicPr preferRelativeResize="0"/>
          <p:nvPr/>
        </p:nvPicPr>
        <p:blipFill>
          <a:blip r:embed="rId2">
            <a:alphaModFix/>
          </a:blip>
          <a:stretch>
            <a:fillRect/>
          </a:stretch>
        </p:blipFill>
        <p:spPr>
          <a:xfrm>
            <a:off x="30850" y="-76200"/>
            <a:ext cx="1641077" cy="164107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unch">
  <p:cSld name="TITLE_AND_BODY_2">
    <p:spTree>
      <p:nvGrpSpPr>
        <p:cNvPr id="21" name="Shape 21"/>
        <p:cNvGrpSpPr/>
        <p:nvPr/>
      </p:nvGrpSpPr>
      <p:grpSpPr>
        <a:xfrm>
          <a:off x="0" y="0"/>
          <a:ext cx="0" cy="0"/>
          <a:chOff x="0" y="0"/>
          <a:chExt cx="0" cy="0"/>
        </a:xfrm>
      </p:grpSpPr>
      <p:sp>
        <p:nvSpPr>
          <p:cNvPr id="22" name="Google Shape;22;p5"/>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24" name="Google Shape;24;p5"/>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25" name="Google Shape;25;p5"/>
          <p:cNvPicPr preferRelativeResize="0"/>
          <p:nvPr/>
        </p:nvPicPr>
        <p:blipFill>
          <a:blip r:embed="rId2">
            <a:alphaModFix/>
          </a:blip>
          <a:stretch>
            <a:fillRect/>
          </a:stretch>
        </p:blipFill>
        <p:spPr>
          <a:xfrm>
            <a:off x="160599" y="77476"/>
            <a:ext cx="1357650" cy="13576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vestigate">
  <p:cSld name="TITLE_AND_BODY_2_1">
    <p:spTree>
      <p:nvGrpSpPr>
        <p:cNvPr id="26" name="Shape 26"/>
        <p:cNvGrpSpPr/>
        <p:nvPr/>
      </p:nvGrpSpPr>
      <p:grpSpPr>
        <a:xfrm>
          <a:off x="0" y="0"/>
          <a:ext cx="0" cy="0"/>
          <a:chOff x="0" y="0"/>
          <a:chExt cx="0" cy="0"/>
        </a:xfrm>
      </p:grpSpPr>
      <p:sp>
        <p:nvSpPr>
          <p:cNvPr id="27" name="Google Shape;27;p6"/>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29" name="Google Shape;29;p6"/>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0" name="Google Shape;30;p6"/>
          <p:cNvPicPr preferRelativeResize="0"/>
          <p:nvPr/>
        </p:nvPicPr>
        <p:blipFill>
          <a:blip r:embed="rId2">
            <a:alphaModFix/>
          </a:blip>
          <a:stretch>
            <a:fillRect/>
          </a:stretch>
        </p:blipFill>
        <p:spPr>
          <a:xfrm>
            <a:off x="117051" y="77624"/>
            <a:ext cx="1417905" cy="14179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thesize">
  <p:cSld name="TITLE_AND_BODY_2_1_1">
    <p:spTree>
      <p:nvGrpSpPr>
        <p:cNvPr id="31" name="Shape 31"/>
        <p:cNvGrpSpPr/>
        <p:nvPr/>
      </p:nvGrpSpPr>
      <p:grpSpPr>
        <a:xfrm>
          <a:off x="0" y="0"/>
          <a:ext cx="0" cy="0"/>
          <a:chOff x="0" y="0"/>
          <a:chExt cx="0" cy="0"/>
        </a:xfrm>
      </p:grpSpPr>
      <p:sp>
        <p:nvSpPr>
          <p:cNvPr id="32" name="Google Shape;32;p7"/>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34" name="Google Shape;34;p7"/>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5" name="Google Shape;35;p7"/>
          <p:cNvPicPr preferRelativeResize="0"/>
          <p:nvPr/>
        </p:nvPicPr>
        <p:blipFill>
          <a:blip r:embed="rId2">
            <a:alphaModFix/>
          </a:blip>
          <a:stretch>
            <a:fillRect/>
          </a:stretch>
        </p:blipFill>
        <p:spPr>
          <a:xfrm>
            <a:off x="117537" y="1428"/>
            <a:ext cx="1461990" cy="146202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plemental">
  <p:cSld name="TITLE_AND_BODY_2_1_1_1">
    <p:spTree>
      <p:nvGrpSpPr>
        <p:cNvPr id="36" name="Shape 36"/>
        <p:cNvGrpSpPr/>
        <p:nvPr/>
      </p:nvGrpSpPr>
      <p:grpSpPr>
        <a:xfrm>
          <a:off x="0" y="0"/>
          <a:ext cx="0" cy="0"/>
          <a:chOff x="0" y="0"/>
          <a:chExt cx="0" cy="0"/>
        </a:xfrm>
      </p:grpSpPr>
      <p:sp>
        <p:nvSpPr>
          <p:cNvPr id="37" name="Google Shape;37;p8"/>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39" name="Google Shape;39;p8"/>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40" name="Google Shape;40;p8"/>
          <p:cNvPicPr preferRelativeResize="0"/>
          <p:nvPr/>
        </p:nvPicPr>
        <p:blipFill>
          <a:blip r:embed="rId2">
            <a:alphaModFix/>
          </a:blip>
          <a:stretch>
            <a:fillRect/>
          </a:stretch>
        </p:blipFill>
        <p:spPr>
          <a:xfrm>
            <a:off x="95002" y="47651"/>
            <a:ext cx="1507040" cy="1507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type="twoColTx">
  <p:cSld name="TITLE_AND_TWO_COLUMNS">
    <p:spTree>
      <p:nvGrpSpPr>
        <p:cNvPr id="41" name="Shape 41"/>
        <p:cNvGrpSpPr/>
        <p:nvPr/>
      </p:nvGrpSpPr>
      <p:grpSpPr>
        <a:xfrm>
          <a:off x="0" y="0"/>
          <a:ext cx="0" cy="0"/>
          <a:chOff x="0" y="0"/>
          <a:chExt cx="0" cy="0"/>
        </a:xfrm>
      </p:grpSpPr>
      <p:pic>
        <p:nvPicPr>
          <p:cNvPr id="42" name="Google Shape;42;p9"/>
          <p:cNvPicPr preferRelativeResize="0"/>
          <p:nvPr/>
        </p:nvPicPr>
        <p:blipFill rotWithShape="1">
          <a:blip r:embed="rId2">
            <a:alphaModFix/>
          </a:blip>
          <a:srcRect b="14203" l="0" r="0" t="2732"/>
          <a:stretch/>
        </p:blipFill>
        <p:spPr>
          <a:xfrm>
            <a:off x="0" y="0"/>
            <a:ext cx="9144000" cy="4390105"/>
          </a:xfrm>
          <a:prstGeom prst="rect">
            <a:avLst/>
          </a:prstGeom>
          <a:noFill/>
          <a:ln>
            <a:noFill/>
          </a:ln>
        </p:spPr>
      </p:pic>
      <p:sp>
        <p:nvSpPr>
          <p:cNvPr id="43" name="Google Shape;43;p9"/>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5" name="Google Shape;45;p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6" name="Google Shape;46;p9"/>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47" name="Google Shape;47;p9"/>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48" name="Shape 48"/>
        <p:cNvGrpSpPr/>
        <p:nvPr/>
      </p:nvGrpSpPr>
      <p:grpSpPr>
        <a:xfrm>
          <a:off x="0" y="0"/>
          <a:ext cx="0" cy="0"/>
          <a:chOff x="0" y="0"/>
          <a:chExt cx="0" cy="0"/>
        </a:xfrm>
      </p:grpSpPr>
      <p:pic>
        <p:nvPicPr>
          <p:cNvPr id="49" name="Google Shape;49;p10"/>
          <p:cNvPicPr preferRelativeResize="0"/>
          <p:nvPr/>
        </p:nvPicPr>
        <p:blipFill rotWithShape="1">
          <a:blip r:embed="rId2">
            <a:alphaModFix/>
          </a:blip>
          <a:srcRect b="21135" l="0" r="0" t="0"/>
          <a:stretch/>
        </p:blipFill>
        <p:spPr>
          <a:xfrm>
            <a:off x="0" y="0"/>
            <a:ext cx="9144000" cy="4359000"/>
          </a:xfrm>
          <a:prstGeom prst="rect">
            <a:avLst/>
          </a:prstGeom>
          <a:noFill/>
          <a:ln>
            <a:noFill/>
          </a:ln>
        </p:spPr>
      </p:pic>
      <p:sp>
        <p:nvSpPr>
          <p:cNvPr id="50" name="Google Shape;50;p10"/>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0"/>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52" name="Google Shape;52;p10"/>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000"/>
              <a:buFont typeface="Century Gothic"/>
              <a:buNone/>
              <a:defRPr sz="4000">
                <a:solidFill>
                  <a:schemeClr val="dk1"/>
                </a:solidFill>
                <a:latin typeface="Century Gothic"/>
                <a:ea typeface="Century Gothic"/>
                <a:cs typeface="Century Gothic"/>
                <a:sym typeface="Century Gothic"/>
              </a:defRPr>
            </a:lvl1pPr>
            <a:lvl2pPr lvl="1">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2pPr>
            <a:lvl3pPr lvl="2">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3pPr>
            <a:lvl4pPr lvl="3">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4pPr>
            <a:lvl5pPr lvl="4">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5pPr>
            <a:lvl6pPr lvl="5">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6pPr>
            <a:lvl7pPr lvl="6">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7pPr>
            <a:lvl8pPr lvl="7">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8pPr>
            <a:lvl9pPr lvl="8">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indent="-317500" lvl="1" marL="914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indent="-317500" lvl="2" marL="1371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indent="-317500" lvl="3" marL="18288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indent="-317500" lvl="4" marL="22860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indent="-317500" lvl="5" marL="27432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indent="-317500" lvl="6" marL="3200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indent="-317500" lvl="7" marL="3657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indent="-317500" lvl="8" marL="41148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dontchangethislink.peardeckmagic.zone?eyJ0eXBlIjoiZ29vZ2xlLXNsaWRlcy1hZGRvbi1yZXNwb25zZS1mb290ZXIiLCJsYXN0RWRpdGVkQnkiOiJ1bmtub3duIiwicHJlc2VudGF0aW9uSWQiOiIxelFSQjVDQzRWdFlFY3dITi1DandKeDdKV3RVa2RwcE16YU5yUFpUSGdPSSIsImNvbnRlbnRJZCI6ImN1c3RvbS1yZXNwb25zZS1lbWJlZGRlZFdlYnNpdGUiLCJzbGlkZUlkIjoiZ2RkMThjZjdiNTVfMl8yIiwiY29udGVudEluc3RhbmNlSWQiOiIxelFSQjVDQzRWdFlFY3dITi1DandKeDdKV3RVa2RwcE16YU5yUFpUSGdPSS82OTk3MGMwYS01MTRlLTRiYzItYmIyYi02ZTczNThiYmZkZjMifQ==pearId=magic-pear-metadata-identifi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dontchangethislink.peardeckmagic.zone?eyJ0eXBlIjoiZ29vZ2xlLXNsaWRlcy1hZGRvbi1yZXNwb25zZS1mb290ZXIiLCJsYXN0RWRpdGVkQnkiOiJ1bmtub3duIiwicHJlc2VudGF0aW9uSWQiOiIxelFSQjVDQzRWdFlFY3dITi1DandKeDdKV3RVa2RwcE16YU5yUFpUSGdPSSIsImNvbnRlbnRJZCI6ImN1c3RvbS1yZXNwb25zZS1lbWJlZGRlZFdlYnNpdGUiLCJzbGlkZUlkIjoiZ2RkMThjZjdiNTVfMl8yIiwiY29udGVudEluc3RhbmNlSWQiOiIxelFSQjVDQzRWdFlFY3dITi1DandKeDdKV3RVa2RwcE16YU5yUFpUSGdPSS82OTk3MGMwYS01MTRlLTRiYzItYmIyYi02ZTczNThiYmZkZjMifQ==pearId=magic-pear-metadata-identifier"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dontchangethislink.peardeckmagic.zone?eyJ0eXBlIjoiZ29vZ2xlLXNsaWRlcy1hZGRvbi1yZXNwb25zZS1mb290ZXIiLCJsYXN0RWRpdGVkQnkiOiJ1bmtub3duIiwicHJlc2VudGF0aW9uSWQiOiIxelFSQjVDQzRWdFlFY3dITi1DandKeDdKV3RVa2RwcE16YU5yUFpUSGdPSSIsImNvbnRlbnRJZCI6ImN1c3RvbS1yZXNwb25zZS1lbWJlZGRlZFdlYnNpdGUiLCJzbGlkZUlkIjoiZ2RkMThjZjdiNTVfMl8yIiwiY29udGVudEluc3RhbmNlSWQiOiIxelFSQjVDQzRWdFlFY3dITi1DandKeDdKV3RVa2RwcE16YU5yUFpUSGdPSS82OTk3MGMwYS01MTRlLTRiYzItYmIyYi02ZTczNThiYmZkZjMifQ==pearId=magic-pear-metadata-identifier"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2.png"/><Relationship Id="rId5" Type="http://schemas.openxmlformats.org/officeDocument/2006/relationships/hyperlink" Target="http://dontchangethislink.peardeckmagic.zone?eyJ0eXBlIjoiZ29vZ2xlLXNsaWRlcy1hZGRvbi1yZXNwb25zZS1mb290ZXIiLCJsYXN0RWRpdGVkQnkiOiJ1bmtub3duIiwicHJlc2VudGF0aW9uSWQiOiIxelFSQjVDQzRWdFlFY3dITi1DandKeDdKV3RVa2RwcE16YU5yUFpUSGdPSSIsImNvbnRlbnRJZCI6ImN1c3RvbS1yZXNwb25zZS1mcmVlUmVzcG9uc2UtdGV4dCIsInNsaWRlSWQiOiJnZGQxOGNmN2I1NV8yXzgzIiwiY29udGVudEluc3RhbmNlSWQiOiIxelFSQjVDQzRWdFlFY3dITi1DandKeDdKV3RVa2RwcE16YU5yUFpUSGdPSS8wMjI5NGUzYi01OGRmLTRlYWItYjE3NC05MmQyZTk5NjQ3NDAifQ==pearId=magic-pear-metadata-identifi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bootstrapworld.org/materials/fall2021/en-us/courses/algebra-pyret/lessons/simple-datatypes/pages/booleans.html" TargetMode="External"/><Relationship Id="rId4" Type="http://schemas.openxmlformats.org/officeDocument/2006/relationships/image" Target="../media/image13.png"/><Relationship Id="rId5"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iwiYW5zd2VycyI6W119pearId=magic-pear-shape-identifier" TargetMode="External"/><Relationship Id="rId6" Type="http://schemas.openxmlformats.org/officeDocument/2006/relationships/image" Target="../media/image21.png"/><Relationship Id="rId7" Type="http://schemas.openxmlformats.org/officeDocument/2006/relationships/hyperlink" Target="http://dontchangethislink.peardeckmagic.zone?eyJ0eXBlIjoiZ29vZ2xlLXNsaWRlcy1hZGRvbi1yZXNwb25zZS1mb290ZXIiLCJsYXN0RWRpdGVkQnkiOiJ1bmtub3duIiwicHJlc2VudGF0aW9uSWQiOiIxelFSQjVDQzRWdFlFY3dITi1DandKeDdKV3RVa2RwcE16YU5yUFpUSGdPSSIsImNvbnRlbnRJZCI6ImN1c3RvbS1yZXNwb25zZS1lbWJlZGRlZFdlYnNpdGUiLCJzbGlkZUlkIjoiZ2RkMThjZjdiNTVfMl8xNyIsImNvbnRlbnRJbnN0YW5jZUlkIjoiMXpRUkI1Q0M0VnRZRWN3SE4tQ2p3Sng3Sld0VWtkcHBNemFOclBaVEhnT0kvMjI5MWQyMDQtYmQ4Ni00ZThkLWEzNjMtZDRkMGFmZDE4N2ZjIn0=pearId=magic-pear-metadata-identifi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8.png"/><Relationship Id="rId5" Type="http://schemas.openxmlformats.org/officeDocument/2006/relationships/hyperlink" Target="http://dontchangethislink.peardeckmagic.zone?eyJ0eXBlIjoiZ29vZ2xlLXNsaWRlcy1hZGRvbi1yZXNwb25zZS1mb290ZXIiLCJsYXN0RWRpdGVkQnkiOiIxMTUyNjQ5ODcwNTgyNzI3NTkwNTQiLCJwcmVzZW50YXRpb25JZCI6IjFFRXFmZVNGNGI1YWZ0OE82U3Y3ZVA2WWZtMUx4WVBlVnY4NWQyRk84V180IiwiY29udGVudElkIjoiY3VzdG9tLXJlc3BvbnNlLWZyZWVSZXNwb25zZS10ZXh0Iiwic2xpZGVJZCI6Imc3NTA0ZjQ3ZjE2XzBfNjciLCJjb250ZW50SW5zdGFuY2VJZCI6IjFFRXFmZVNGNGI1YWZ0OE82U3Y3ZVA2WWZtMUx4WVBlVnY4NWQyRk84V180LzZhMGU3ZmJmLWU5MjYtNDg3Zi1hZWM1LTZiNjcwZGMzNzZmMiJ9pearId=magic-pear-metadata-identifi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code.pyret.org" TargetMode="External"/><Relationship Id="rId4" Type="http://schemas.openxmlformats.org/officeDocument/2006/relationships/hyperlink" Target="http://dontchangethislink.peardeckmagic.zone?eyJ0eXBlIjoiZ29vZ2xlLXNsaWRlcy1hZGRvbi1yZXNwb25zZS1mb290ZXIiLCJsYXN0RWRpdGVkQnkiOiJ1bmtub3duIiwicHJlc2VudGF0aW9uSWQiOiIxelFSQjVDQzRWdFlFY3dITi1DandKeDdKV3RVa2RwcE16YU5yUFpUSGdPSSIsImNvbnRlbnRJZCI6ImN1c3RvbS1yZXNwb25zZS1lbWJlZGRlZFdlYnNpdGUiLCJzbGlkZUlkIjoiZ2RkMThjZjdiNTVfMl8yIiwiY29udGVudEluc3RhbmNlSWQiOiIxelFSQjVDQzRWdFlFY3dITi1DandKeDdKV3RVa2RwcE16YU5yUFpUSGdPSS9hYzUzMzE0My01NTVmLTRhNGMtYmU2My0yNTU2NDY1M2JkNjMifQ==pearId=magic-pear-metadata-identifi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dontchangethislink.peardeckmagic.zone?eyJ0eXBlIjoiZ29vZ2xlLXNsaWRlcy1hZGRvbi1yZXNwb25zZS1mb290ZXIiLCJsYXN0RWRpdGVkQnkiOiIxMTUyNjQ5ODcwNTgyNzI3NTkwNTQiLCJwcmVzZW50YXRpb25JZCI6IjFFRXFmZVNGNGI1YWZ0OE82U3Y3ZVA2WWZtMUx4WVBlVnY4NWQyRk84V180IiwiY29udGVudElkIjoiY3VzdG9tLXJlc3BvbnNlLWVtYmVkZGVkV2Vic2l0ZSIsInNsaWRlSWQiOiJnNzUwNGY0N2U4N18wXzY5IiwiY29udGVudEluc3RhbmNlSWQiOiIxRUVxZmVTRjRiNWFmdDhPNlN2N2VQNllmbTFMeFlQZVZ2ODVkMkZPOFdfNC9hZDMxZGNiYy03ZjMwLTQ2OGMtOWEwZi02ZGFjYzUwOTAxOTYifQ==pearId=magic-pear-metadata-identifi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dontchangethislink.peardeckmagic.zone?eyJ0eXBlIjoiZ29vZ2xlLXNsaWRlcy1hZGRvbi1yZXNwb25zZS1mb290ZXIiLCJsYXN0RWRpdGVkQnkiOiIxMTUyNjQ5ODcwNTgyNzI3NTkwNTQiLCJwcmVzZW50YXRpb25JZCI6IjFFRXFmZVNGNGI1YWZ0OE82U3Y3ZVA2WWZtMUx4WVBlVnY4NWQyRk84V180IiwiY29udGVudElkIjoiY3VzdG9tLXJlc3BvbnNlLWVtYmVkZGVkV2Vic2l0ZSIsInNsaWRlSWQiOiJnNzUwNGY0N2U4N18wXzY5IiwiY29udGVudEluc3RhbmNlSWQiOiIxRUVxZmVTRjRiNWFmdDhPNlN2N2VQNllmbTFMeFlQZVZ2ODVkMkZPOFdfNC9hZDMxZGNiYy03ZjMwLTQ2OGMtOWEwZi02ZGFjYzUwOTAxOTYifQ==pearId=magic-pear-metadata-identifi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bootstrapworld.org/materials/fall2021/en-us/courses/algebra-pyret/lessons/simple-datatypes/pages/numbers-n-strings.html" TargetMode="External"/><Relationship Id="rId4" Type="http://schemas.openxmlformats.org/officeDocument/2006/relationships/image" Target="../media/image13.png"/><Relationship Id="rId5"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iwiYW5zd2VycyI6W119pearId=magic-pear-shape-identifier" TargetMode="External"/><Relationship Id="rId6" Type="http://schemas.openxmlformats.org/officeDocument/2006/relationships/image" Target="../media/image16.png"/><Relationship Id="rId7" Type="http://schemas.openxmlformats.org/officeDocument/2006/relationships/hyperlink" Target="http://dontchangethislink.peardeckmagic.zone?eyJ0eXBlIjoiZ29vZ2xlLXNsaWRlcy1hZGRvbi1yZXNwb25zZS1mb290ZXIiLCJsYXN0RWRpdGVkQnkiOiJ1bmtub3duIiwicHJlc2VudGF0aW9uSWQiOiIxelFSQjVDQzRWdFlFY3dITi1DandKeDdKV3RVa2RwcE16YU5yUFpUSGdPSSIsImNvbnRlbnRJZCI6ImN1c3RvbS1yZXNwb25zZS1lbWJlZGRlZFdlYnNpdGUiLCJzbGlkZUlkIjoiZ2RkMThjZjdiNTVfMl8zMyIsImNvbnRlbnRJbnN0YW5jZUlkIjoiMXpRUkI1Q0M0VnRZRWN3SE4tQ2p3Sng3Sld0VWtkcHBNemFOclBaVEhnT0kvY2Q2MDEwZGItOTA0MC00ZjFiLWIyMzItZmY0NDA2NzM4MDJiIn0=pearId=magic-pear-metadata-identifi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8.png"/><Relationship Id="rId5" Type="http://schemas.openxmlformats.org/officeDocument/2006/relationships/hyperlink" Target="http://dontchangethislink.peardeckmagic.zone?eyJ0eXBlIjoiZ29vZ2xlLXNsaWRlcy1hZGRvbi1yZXNwb25zZS1mb290ZXIiLCJsYXN0RWRpdGVkQnkiOiIxMTUyNjQ5ODcwNTgyNzI3NTkwNTQiLCJwcmVzZW50YXRpb25JZCI6IjFFRXFmZVNGNGI1YWZ0OE82U3Y3ZVA2WWZtMUx4WVBlVnY4NWQyRk84V180IiwiY29udGVudElkIjoiY3VzdG9tLXJlc3BvbnNlLWZyZWVSZXNwb25zZS10ZXh0Iiwic2xpZGVJZCI6Imc3NTA0ZjQ3ZjE2XzBfNjciLCJjb250ZW50SW5zdGFuY2VJZCI6IjFFRXFmZVNGNGI1YWZ0OE82U3Y3ZVA2WWZtMUx4WVBlVnY4NWQyRk84V180LzZhMGU3ZmJmLWU5MjYtNDg3Zi1hZWM1LTZiNjcwZGMzNzZmMiJ9pearId=magic-pear-metadata-identifi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dontchangethislink.peardeckmagic.zone?eyJ0eXBlIjoiZ29vZ2xlLXNsaWRlcy1hZGRvbi1yZXNwb25zZS1mb290ZXIiLCJsYXN0RWRpdGVkQnkiOiIxMTUyNjQ5ODcwNTgyNzI3NTkwNTQiLCJwcmVzZW50YXRpb25JZCI6IjFFRXFmZVNGNGI1YWZ0OE82U3Y3ZVA2WWZtMUx4WVBlVnY4NWQyRk84V180IiwiY29udGVudElkIjoiY3VzdG9tLXJlc3BvbnNlLWZyZWVSZXNwb25zZS10ZXh0Iiwic2xpZGVJZCI6Imc3NTA0ZjQ3ZjE2XzBfNjciLCJjb250ZW50SW5zdGFuY2VJZCI6IjFFRXFmZVNGNGI1YWZ0OE82U3Y3ZVA2WWZtMUx4WVBlVnY4NWQyRk84V180LzZhMGU3ZmJmLWU5MjYtNDg3Zi1hZWM1LTZiNjcwZGMzNzZmMiJ9pearId=magic-pear-metadata-identifi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DI3ODcwMjI4ODQzMzk5NjE5ODciLCJwcmVzZW50YXRpb25JZCI6IjF6UVJCNUNDNFZ0WUVjd0hOLUNqd0p4N0pXdFVrZHBwTXphTnJQWlRIZ09JIiwiY29udGVudElkIjoiY3VzdG9tLXJlc3BvbnNlLWZyZWVSZXNwb25zZS10ZXh0Iiwic2xpZGVJZCI6ImdkZDE4Y2Y3YjU1XzJfMTAiLCJjb250ZW50SW5zdGFuY2VJZCI6IjF6UVJCNUNDNFZ0WUVjd0hOLUNqd0p4N0pXdFVrZHBwTXphTnJQWlRIZ09JLzJmZDk1YjBhLWVlYjktNDQ3Yy05ZGVhLWI5NDkwMGVhZDc1NCJ9pearId=magic-pear-metadata-identifi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Simple Data Types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Booleans</a:t>
            </a:r>
            <a:endParaRPr/>
          </a:p>
        </p:txBody>
      </p:sp>
      <p:sp>
        <p:nvSpPr>
          <p:cNvPr id="146" name="Google Shape;146;p24"/>
          <p:cNvSpPr txBox="1"/>
          <p:nvPr>
            <p:ph idx="1" type="body"/>
          </p:nvPr>
        </p:nvSpPr>
        <p:spPr>
          <a:xfrm>
            <a:off x="1687375" y="1258475"/>
            <a:ext cx="7205700" cy="3016200"/>
          </a:xfrm>
          <a:prstGeom prst="rect">
            <a:avLst/>
          </a:prstGeom>
        </p:spPr>
        <p:txBody>
          <a:bodyPr anchorCtr="0" anchor="t" bIns="91425" lIns="91425" spcFirstLastPara="1" rIns="91425" wrap="square" tIns="91425">
            <a:noAutofit/>
          </a:bodyPr>
          <a:lstStyle/>
          <a:p>
            <a:pPr indent="0" lvl="0" marL="0" rtl="0" algn="l">
              <a:lnSpc>
                <a:spcPct val="160000"/>
              </a:lnSpc>
              <a:spcBef>
                <a:spcPts val="800"/>
              </a:spcBef>
              <a:spcAft>
                <a:spcPts val="0"/>
              </a:spcAft>
              <a:buClr>
                <a:schemeClr val="dk1"/>
              </a:buClr>
              <a:buSzPts val="1100"/>
              <a:buFont typeface="Arial"/>
              <a:buNone/>
            </a:pPr>
            <a:r>
              <a:rPr lang="en" sz="2400">
                <a:solidFill>
                  <a:schemeClr val="dk1"/>
                </a:solidFill>
                <a:highlight>
                  <a:srgbClr val="FFFFFF"/>
                </a:highlight>
                <a:latin typeface="Lato"/>
                <a:ea typeface="Lato"/>
                <a:cs typeface="Lato"/>
                <a:sym typeface="Lato"/>
              </a:rPr>
              <a:t>Boolean-producing expressions are yes-or-no questions and will always evaluate to either </a:t>
            </a:r>
            <a:r>
              <a:rPr lang="en" sz="2400">
                <a:solidFill>
                  <a:schemeClr val="dk1"/>
                </a:solidFill>
                <a:highlight>
                  <a:srgbClr val="F7F7F8"/>
                </a:highlight>
                <a:latin typeface="Courier New"/>
                <a:ea typeface="Courier New"/>
                <a:cs typeface="Courier New"/>
                <a:sym typeface="Courier New"/>
              </a:rPr>
              <a:t>true</a:t>
            </a:r>
            <a:r>
              <a:rPr lang="en" sz="2400">
                <a:solidFill>
                  <a:schemeClr val="dk1"/>
                </a:solidFill>
                <a:highlight>
                  <a:srgbClr val="FFFFFF"/>
                </a:highlight>
                <a:latin typeface="Lato"/>
                <a:ea typeface="Lato"/>
                <a:cs typeface="Lato"/>
                <a:sym typeface="Lato"/>
              </a:rPr>
              <a:t> (“yes”) or </a:t>
            </a:r>
            <a:r>
              <a:rPr lang="en" sz="2400">
                <a:solidFill>
                  <a:schemeClr val="dk1"/>
                </a:solidFill>
                <a:highlight>
                  <a:srgbClr val="F7F7F8"/>
                </a:highlight>
                <a:latin typeface="Courier New"/>
                <a:ea typeface="Courier New"/>
                <a:cs typeface="Courier New"/>
                <a:sym typeface="Courier New"/>
              </a:rPr>
              <a:t>false</a:t>
            </a:r>
            <a:r>
              <a:rPr lang="en" sz="2400">
                <a:solidFill>
                  <a:schemeClr val="dk1"/>
                </a:solidFill>
                <a:highlight>
                  <a:srgbClr val="FFFFFF"/>
                </a:highlight>
                <a:latin typeface="Lato"/>
                <a:ea typeface="Lato"/>
                <a:cs typeface="Lato"/>
                <a:sym typeface="Lato"/>
              </a:rPr>
              <a:t> (“no”). The ability to separate inputs into two categories is unique and quite useful!</a:t>
            </a:r>
            <a:endParaRPr sz="2400">
              <a:solidFill>
                <a:schemeClr val="dk1"/>
              </a:solidFill>
              <a:highlight>
                <a:srgbClr val="FFFFFF"/>
              </a:highlight>
              <a:latin typeface="Lato"/>
              <a:ea typeface="Lato"/>
              <a:cs typeface="Lato"/>
              <a:sym typeface="Lato"/>
            </a:endParaRPr>
          </a:p>
          <a:p>
            <a:pPr indent="0" lvl="0" marL="0" rtl="0" algn="l">
              <a:lnSpc>
                <a:spcPct val="100000"/>
              </a:lnSpc>
              <a:spcBef>
                <a:spcPts val="800"/>
              </a:spcBef>
              <a:spcAft>
                <a:spcPts val="2000"/>
              </a:spcAft>
              <a:buClr>
                <a:schemeClr val="dk1"/>
              </a:buClr>
              <a:buSzPts val="1100"/>
              <a:buFont typeface="Arial"/>
              <a:buNone/>
            </a:pPr>
            <a:r>
              <a:t/>
            </a:r>
            <a:endParaRPr sz="2400">
              <a:solidFill>
                <a:schemeClr val="dk1"/>
              </a:solidFill>
              <a:highlight>
                <a:srgbClr val="FFFFFF"/>
              </a:highlight>
              <a:latin typeface="Lato"/>
              <a:ea typeface="Lato"/>
              <a:cs typeface="Lato"/>
              <a:sym typeface="Lato"/>
            </a:endParaRPr>
          </a:p>
        </p:txBody>
      </p:sp>
      <p:sp>
        <p:nvSpPr>
          <p:cNvPr id="147" name="Google Shape;147;p24">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Booleans</a:t>
            </a:r>
            <a:endParaRPr/>
          </a:p>
        </p:txBody>
      </p:sp>
      <p:sp>
        <p:nvSpPr>
          <p:cNvPr id="153" name="Google Shape;153;p25"/>
          <p:cNvSpPr txBox="1"/>
          <p:nvPr>
            <p:ph idx="1" type="body"/>
          </p:nvPr>
        </p:nvSpPr>
        <p:spPr>
          <a:xfrm>
            <a:off x="443575" y="1689850"/>
            <a:ext cx="4862100" cy="3075600"/>
          </a:xfrm>
          <a:prstGeom prst="rect">
            <a:avLst/>
          </a:prstGeom>
        </p:spPr>
        <p:txBody>
          <a:bodyPr anchorCtr="0" anchor="t" bIns="91425" lIns="91425" spcFirstLastPara="1" rIns="91425" wrap="square" tIns="91425">
            <a:noAutofit/>
          </a:bodyPr>
          <a:lstStyle/>
          <a:p>
            <a:pPr indent="0" lvl="0" marL="0" rtl="0" algn="l">
              <a:lnSpc>
                <a:spcPct val="160000"/>
              </a:lnSpc>
              <a:spcBef>
                <a:spcPts val="800"/>
              </a:spcBef>
              <a:spcAft>
                <a:spcPts val="800"/>
              </a:spcAft>
              <a:buClr>
                <a:schemeClr val="dk1"/>
              </a:buClr>
              <a:buSzPts val="1100"/>
              <a:buFont typeface="Arial"/>
              <a:buNone/>
            </a:pPr>
            <a:r>
              <a:rPr lang="en" sz="1500">
                <a:solidFill>
                  <a:schemeClr val="dk1"/>
                </a:solidFill>
                <a:highlight>
                  <a:srgbClr val="FFFFFF"/>
                </a:highlight>
                <a:latin typeface="Lato"/>
                <a:ea typeface="Lato"/>
                <a:cs typeface="Lato"/>
                <a:sym typeface="Lato"/>
              </a:rPr>
              <a:t>For example, some roller coasters with loops require passengers to be a minimum height to make sure that riders are safely held in place by the one-size-fits all harnesses. The gatekeeper doesn’t care exactly how tall you are, they just check whether you are as tall as the mark on the pole. If you are, you can ride, but they don’t let people on the ride who are shorter than the mark because they can’t keep them safe. </a:t>
            </a:r>
            <a:endParaRPr sz="1500">
              <a:solidFill>
                <a:schemeClr val="dk1"/>
              </a:solidFill>
              <a:highlight>
                <a:srgbClr val="FFFFFF"/>
              </a:highlight>
              <a:latin typeface="Lato"/>
              <a:ea typeface="Lato"/>
              <a:cs typeface="Lato"/>
              <a:sym typeface="Lato"/>
            </a:endParaRPr>
          </a:p>
        </p:txBody>
      </p:sp>
      <p:sp>
        <p:nvSpPr>
          <p:cNvPr id="154" name="Google Shape;154;p25">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5"/>
          <p:cNvPicPr preferRelativeResize="0"/>
          <p:nvPr/>
        </p:nvPicPr>
        <p:blipFill>
          <a:blip r:embed="rId4">
            <a:alphaModFix/>
          </a:blip>
          <a:stretch>
            <a:fillRect/>
          </a:stretch>
        </p:blipFill>
        <p:spPr>
          <a:xfrm>
            <a:off x="5457150" y="1446950"/>
            <a:ext cx="3248425" cy="324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Booleans</a:t>
            </a:r>
            <a:endParaRPr/>
          </a:p>
        </p:txBody>
      </p:sp>
      <p:sp>
        <p:nvSpPr>
          <p:cNvPr id="161" name="Google Shape;161;p26"/>
          <p:cNvSpPr txBox="1"/>
          <p:nvPr>
            <p:ph idx="1" type="body"/>
          </p:nvPr>
        </p:nvSpPr>
        <p:spPr>
          <a:xfrm>
            <a:off x="633700" y="1710975"/>
            <a:ext cx="4545900" cy="2771100"/>
          </a:xfrm>
          <a:prstGeom prst="rect">
            <a:avLst/>
          </a:prstGeom>
        </p:spPr>
        <p:txBody>
          <a:bodyPr anchorCtr="0" anchor="t" bIns="91425" lIns="91425" spcFirstLastPara="1" rIns="91425" wrap="square" tIns="91425">
            <a:noAutofit/>
          </a:bodyPr>
          <a:lstStyle/>
          <a:p>
            <a:pPr indent="0" lvl="0" marL="0" rtl="0" algn="l">
              <a:lnSpc>
                <a:spcPct val="160000"/>
              </a:lnSpc>
              <a:spcBef>
                <a:spcPts val="800"/>
              </a:spcBef>
              <a:spcAft>
                <a:spcPts val="0"/>
              </a:spcAft>
              <a:buClr>
                <a:schemeClr val="dk1"/>
              </a:buClr>
              <a:buSzPts val="1100"/>
              <a:buFont typeface="Arial"/>
              <a:buNone/>
            </a:pPr>
            <a:r>
              <a:rPr lang="en">
                <a:solidFill>
                  <a:schemeClr val="dk1"/>
                </a:solidFill>
                <a:highlight>
                  <a:schemeClr val="lt1"/>
                </a:highlight>
                <a:latin typeface="Lato"/>
                <a:ea typeface="Lato"/>
                <a:cs typeface="Lato"/>
                <a:sym typeface="Lato"/>
              </a:rPr>
              <a:t>Similarly, when you log into your email, the computer asks for your password and checks whether it matches what’s on file. If the match is true it takes you to your messages, but, if what you enter doesn’t match, you get an error message instead.</a:t>
            </a:r>
            <a:endParaRPr>
              <a:solidFill>
                <a:schemeClr val="dk1"/>
              </a:solidFill>
              <a:highlight>
                <a:schemeClr val="lt1"/>
              </a:highlight>
              <a:latin typeface="Lato"/>
              <a:ea typeface="Lato"/>
              <a:cs typeface="Lato"/>
              <a:sym typeface="Lato"/>
            </a:endParaRPr>
          </a:p>
          <a:p>
            <a:pPr indent="0" lvl="0" marL="0" rtl="0" algn="l">
              <a:lnSpc>
                <a:spcPct val="160000"/>
              </a:lnSpc>
              <a:spcBef>
                <a:spcPts val="800"/>
              </a:spcBef>
              <a:spcAft>
                <a:spcPts val="800"/>
              </a:spcAft>
              <a:buClr>
                <a:schemeClr val="dk1"/>
              </a:buClr>
              <a:buSzPts val="1100"/>
              <a:buFont typeface="Arial"/>
              <a:buNone/>
            </a:pPr>
            <a:r>
              <a:t/>
            </a:r>
            <a:endParaRPr sz="1700">
              <a:solidFill>
                <a:schemeClr val="dk1"/>
              </a:solidFill>
              <a:highlight>
                <a:schemeClr val="lt1"/>
              </a:highlight>
              <a:latin typeface="Lato"/>
              <a:ea typeface="Lato"/>
              <a:cs typeface="Lato"/>
              <a:sym typeface="Lato"/>
            </a:endParaRPr>
          </a:p>
        </p:txBody>
      </p:sp>
      <p:sp>
        <p:nvSpPr>
          <p:cNvPr id="162" name="Google Shape;162;p26">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6"/>
          <p:cNvPicPr preferRelativeResize="0"/>
          <p:nvPr/>
        </p:nvPicPr>
        <p:blipFill>
          <a:blip r:embed="rId4">
            <a:alphaModFix/>
          </a:blip>
          <a:stretch>
            <a:fillRect/>
          </a:stretch>
        </p:blipFill>
        <p:spPr>
          <a:xfrm>
            <a:off x="5486000" y="1193137"/>
            <a:ext cx="3501950" cy="3375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Booleans</a:t>
            </a:r>
            <a:endParaRPr/>
          </a:p>
        </p:txBody>
      </p:sp>
      <p:sp>
        <p:nvSpPr>
          <p:cNvPr id="169" name="Google Shape;169;p27"/>
          <p:cNvSpPr txBox="1"/>
          <p:nvPr>
            <p:ph idx="1" type="body"/>
          </p:nvPr>
        </p:nvSpPr>
        <p:spPr>
          <a:xfrm>
            <a:off x="2150075" y="1173250"/>
            <a:ext cx="6493500" cy="3016200"/>
          </a:xfrm>
          <a:prstGeom prst="rect">
            <a:avLst/>
          </a:prstGeom>
        </p:spPr>
        <p:txBody>
          <a:bodyPr anchorCtr="0" anchor="t" bIns="91425" lIns="91425" spcFirstLastPara="1" rIns="91425" wrap="square" tIns="91425">
            <a:noAutofit/>
          </a:bodyPr>
          <a:lstStyle/>
          <a:p>
            <a:pPr indent="0" lvl="0" marL="0" marR="76200" rtl="0" algn="l">
              <a:lnSpc>
                <a:spcPct val="160000"/>
              </a:lnSpc>
              <a:spcBef>
                <a:spcPts val="1400"/>
              </a:spcBef>
              <a:spcAft>
                <a:spcPts val="0"/>
              </a:spcAft>
              <a:buClr>
                <a:schemeClr val="dk1"/>
              </a:buClr>
              <a:buSzPts val="1100"/>
              <a:buFont typeface="Arial"/>
              <a:buNone/>
            </a:pPr>
            <a:r>
              <a:rPr lang="en" sz="2900">
                <a:solidFill>
                  <a:schemeClr val="dk1"/>
                </a:solidFill>
                <a:highlight>
                  <a:schemeClr val="lt1"/>
                </a:highlight>
                <a:latin typeface="Lato"/>
                <a:ea typeface="Lato"/>
                <a:cs typeface="Lato"/>
                <a:sym typeface="Lato"/>
              </a:rPr>
              <a:t>Brainstorm other scenarios where Booleans are useful in and out of the programming environment.</a:t>
            </a:r>
            <a:endParaRPr sz="2900">
              <a:solidFill>
                <a:schemeClr val="dk1"/>
              </a:solidFill>
              <a:highlight>
                <a:schemeClr val="lt1"/>
              </a:highlight>
              <a:latin typeface="Lato"/>
              <a:ea typeface="Lato"/>
              <a:cs typeface="Lato"/>
              <a:sym typeface="Lato"/>
            </a:endParaRPr>
          </a:p>
          <a:p>
            <a:pPr indent="0" lvl="0" marL="0" rtl="0" algn="l">
              <a:lnSpc>
                <a:spcPct val="160000"/>
              </a:lnSpc>
              <a:spcBef>
                <a:spcPts val="1400"/>
              </a:spcBef>
              <a:spcAft>
                <a:spcPts val="0"/>
              </a:spcAft>
              <a:buClr>
                <a:schemeClr val="dk1"/>
              </a:buClr>
              <a:buSzPts val="1100"/>
              <a:buFont typeface="Arial"/>
              <a:buNone/>
            </a:pPr>
            <a:r>
              <a:t/>
            </a:r>
            <a:endParaRPr sz="1900">
              <a:solidFill>
                <a:schemeClr val="dk1"/>
              </a:solidFill>
              <a:highlight>
                <a:schemeClr val="lt1"/>
              </a:highlight>
              <a:latin typeface="Lato"/>
              <a:ea typeface="Lato"/>
              <a:cs typeface="Lato"/>
              <a:sym typeface="Lato"/>
            </a:endParaRPr>
          </a:p>
          <a:p>
            <a:pPr indent="0" lvl="0" marL="0" rtl="0" algn="l">
              <a:lnSpc>
                <a:spcPct val="160000"/>
              </a:lnSpc>
              <a:spcBef>
                <a:spcPts val="800"/>
              </a:spcBef>
              <a:spcAft>
                <a:spcPts val="800"/>
              </a:spcAft>
              <a:buClr>
                <a:schemeClr val="dk1"/>
              </a:buClr>
              <a:buSzPts val="1100"/>
              <a:buFont typeface="Arial"/>
              <a:buNone/>
            </a:pPr>
            <a:r>
              <a:t/>
            </a:r>
            <a:endParaRPr sz="1700">
              <a:solidFill>
                <a:schemeClr val="dk1"/>
              </a:solidFill>
              <a:highlight>
                <a:schemeClr val="lt1"/>
              </a:highlight>
              <a:latin typeface="Lato"/>
              <a:ea typeface="Lato"/>
              <a:cs typeface="Lato"/>
              <a:sym typeface="Lato"/>
            </a:endParaRPr>
          </a:p>
        </p:txBody>
      </p:sp>
      <p:pic>
        <p:nvPicPr>
          <p:cNvPr id="170" name="Google Shape;170;p2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71" name="Google Shape;171;p27">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Booleans</a:t>
            </a:r>
            <a:endParaRPr/>
          </a:p>
        </p:txBody>
      </p:sp>
      <p:sp>
        <p:nvSpPr>
          <p:cNvPr id="177" name="Google Shape;177;p28"/>
          <p:cNvSpPr txBox="1"/>
          <p:nvPr>
            <p:ph idx="1" type="body"/>
          </p:nvPr>
        </p:nvSpPr>
        <p:spPr>
          <a:xfrm>
            <a:off x="1995700" y="1077675"/>
            <a:ext cx="6745500" cy="3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1600"/>
              </a:spcBef>
              <a:spcAft>
                <a:spcPts val="1600"/>
              </a:spcAft>
              <a:buNone/>
            </a:pPr>
            <a:r>
              <a:rPr lang="en" sz="3100"/>
              <a:t>Turn to  </a:t>
            </a:r>
            <a:r>
              <a:rPr lang="en" sz="3100" u="sng">
                <a:solidFill>
                  <a:schemeClr val="hlink"/>
                </a:solidFill>
                <a:hlinkClick r:id="rId3"/>
              </a:rPr>
              <a:t>Booleans</a:t>
            </a:r>
            <a:r>
              <a:rPr lang="en" sz="2900"/>
              <a:t>. With your partner, make predictions about what each expression will return and then test them out in the editor.</a:t>
            </a:r>
            <a:endParaRPr sz="2900"/>
          </a:p>
        </p:txBody>
      </p:sp>
      <p:grpSp>
        <p:nvGrpSpPr>
          <p:cNvPr id="178" name="Google Shape;178;p28"/>
          <p:cNvGrpSpPr/>
          <p:nvPr/>
        </p:nvGrpSpPr>
        <p:grpSpPr>
          <a:xfrm>
            <a:off x="121091" y="2676027"/>
            <a:ext cx="1309922" cy="664322"/>
            <a:chOff x="6100425" y="3602650"/>
            <a:chExt cx="3043500" cy="1543500"/>
          </a:xfrm>
        </p:grpSpPr>
        <p:sp>
          <p:nvSpPr>
            <p:cNvPr id="179" name="Google Shape;179;p28"/>
            <p:cNvSpPr/>
            <p:nvPr/>
          </p:nvSpPr>
          <p:spPr>
            <a:xfrm>
              <a:off x="6100425" y="4097650"/>
              <a:ext cx="3043500" cy="104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8"/>
            <p:cNvPicPr preferRelativeResize="0"/>
            <p:nvPr/>
          </p:nvPicPr>
          <p:blipFill>
            <a:blip r:embed="rId4">
              <a:alphaModFix/>
            </a:blip>
            <a:stretch>
              <a:fillRect/>
            </a:stretch>
          </p:blipFill>
          <p:spPr>
            <a:xfrm>
              <a:off x="6445125" y="3602650"/>
              <a:ext cx="2591574" cy="1497200"/>
            </a:xfrm>
            <a:prstGeom prst="rect">
              <a:avLst/>
            </a:prstGeom>
            <a:noFill/>
            <a:ln>
              <a:noFill/>
            </a:ln>
          </p:spPr>
        </p:pic>
      </p:grpSp>
      <p:pic>
        <p:nvPicPr>
          <p:cNvPr id="181" name="Google Shape;181;p28">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82" name="Google Shape;182;p28">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Booleans</a:t>
            </a:r>
            <a:endParaRPr/>
          </a:p>
        </p:txBody>
      </p:sp>
      <p:sp>
        <p:nvSpPr>
          <p:cNvPr id="188" name="Google Shape;188;p29"/>
          <p:cNvSpPr txBox="1"/>
          <p:nvPr>
            <p:ph idx="1" type="body"/>
          </p:nvPr>
        </p:nvSpPr>
        <p:spPr>
          <a:xfrm>
            <a:off x="1979700" y="1004625"/>
            <a:ext cx="7084200" cy="3508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What sets Booleans apart from other data types?</a:t>
            </a:r>
            <a:endParaRPr sz="2200"/>
          </a:p>
          <a:p>
            <a:pPr indent="0" lvl="0" marL="457200" rtl="0" algn="l">
              <a:spcBef>
                <a:spcPts val="1000"/>
              </a:spcBef>
              <a:spcAft>
                <a:spcPts val="0"/>
              </a:spcAft>
              <a:buNone/>
            </a:pPr>
            <a:r>
              <a:t/>
            </a:r>
            <a:endParaRPr sz="800"/>
          </a:p>
          <a:p>
            <a:pPr indent="-368300" lvl="0" marL="457200" rtl="0" algn="l">
              <a:spcBef>
                <a:spcPts val="1000"/>
              </a:spcBef>
              <a:spcAft>
                <a:spcPts val="0"/>
              </a:spcAft>
              <a:buSzPts val="2200"/>
              <a:buChar char="●"/>
            </a:pPr>
            <a:r>
              <a:rPr lang="en" sz="2200"/>
              <a:t>Why do you think </a:t>
            </a:r>
            <a:r>
              <a:rPr lang="en" sz="2200">
                <a:latin typeface="Courier New"/>
                <a:ea typeface="Courier New"/>
                <a:cs typeface="Courier New"/>
                <a:sym typeface="Courier New"/>
              </a:rPr>
              <a:t>&lt;&gt;</a:t>
            </a:r>
            <a:r>
              <a:rPr lang="en" sz="2200"/>
              <a:t> was selected to represent not equal?</a:t>
            </a:r>
            <a:endParaRPr sz="2200"/>
          </a:p>
          <a:p>
            <a:pPr indent="0" lvl="0" marL="457200" rtl="0" algn="l">
              <a:spcBef>
                <a:spcPts val="1000"/>
              </a:spcBef>
              <a:spcAft>
                <a:spcPts val="0"/>
              </a:spcAft>
              <a:buNone/>
            </a:pPr>
            <a:r>
              <a:t/>
            </a:r>
            <a:endParaRPr sz="800"/>
          </a:p>
          <a:p>
            <a:pPr indent="-368300" lvl="0" marL="457200" rtl="0" algn="l">
              <a:spcBef>
                <a:spcPts val="1000"/>
              </a:spcBef>
              <a:spcAft>
                <a:spcPts val="0"/>
              </a:spcAft>
              <a:buClr>
                <a:schemeClr val="dk1"/>
              </a:buClr>
              <a:buSzPts val="2200"/>
              <a:buChar char="●"/>
            </a:pPr>
            <a:r>
              <a:rPr lang="en" sz="2200">
                <a:solidFill>
                  <a:schemeClr val="dk1"/>
                </a:solidFill>
              </a:rPr>
              <a:t>Any questions about what any of the other Boolean operators do?</a:t>
            </a:r>
            <a:endParaRPr sz="2200"/>
          </a:p>
        </p:txBody>
      </p:sp>
      <p:pic>
        <p:nvPicPr>
          <p:cNvPr id="189" name="Google Shape;189;p2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90" name="Google Shape;190;p29">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10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1" st="1"/>
                                            </p:txEl>
                                          </p:spTgt>
                                        </p:tgtEl>
                                        <p:attrNameLst>
                                          <p:attrName>style.visibility</p:attrName>
                                        </p:attrNameLst>
                                      </p:cBhvr>
                                      <p:to>
                                        <p:strVal val="visible"/>
                                      </p:to>
                                    </p:set>
                                    <p:animEffect filter="fade" transition="in">
                                      <p:cBhvr>
                                        <p:cTn dur="1000"/>
                                        <p:tgtEl>
                                          <p:spTgt spid="1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2" st="2"/>
                                            </p:txEl>
                                          </p:spTgt>
                                        </p:tgtEl>
                                        <p:attrNameLst>
                                          <p:attrName>style.visibility</p:attrName>
                                        </p:attrNameLst>
                                      </p:cBhvr>
                                      <p:to>
                                        <p:strVal val="visible"/>
                                      </p:to>
                                    </p:set>
                                    <p:animEffect filter="fade" transition="in">
                                      <p:cBhvr>
                                        <p:cTn dur="1000"/>
                                        <p:tgtEl>
                                          <p:spTgt spid="1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3" st="3"/>
                                            </p:txEl>
                                          </p:spTgt>
                                        </p:tgtEl>
                                        <p:attrNameLst>
                                          <p:attrName>style.visibility</p:attrName>
                                        </p:attrNameLst>
                                      </p:cBhvr>
                                      <p:to>
                                        <p:strVal val="visible"/>
                                      </p:to>
                                    </p:set>
                                    <p:animEffect filter="fade" transition="in">
                                      <p:cBhvr>
                                        <p:cTn dur="1000"/>
                                        <p:tgtEl>
                                          <p:spTgt spid="1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4" st="4"/>
                                            </p:txEl>
                                          </p:spTgt>
                                        </p:tgtEl>
                                        <p:attrNameLst>
                                          <p:attrName>style.visibility</p:attrName>
                                        </p:attrNameLst>
                                      </p:cBhvr>
                                      <p:to>
                                        <p:strVal val="visible"/>
                                      </p:to>
                                    </p:set>
                                    <p:animEffect filter="fade" transition="in">
                                      <p:cBhvr>
                                        <p:cTn dur="1000"/>
                                        <p:tgtEl>
                                          <p:spTgt spid="18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Numbers &amp; Strings</a:t>
            </a:r>
            <a:endParaRPr/>
          </a:p>
        </p:txBody>
      </p:sp>
      <p:sp>
        <p:nvSpPr>
          <p:cNvPr id="83" name="Google Shape;83;p16"/>
          <p:cNvSpPr txBox="1"/>
          <p:nvPr>
            <p:ph idx="1" type="body"/>
          </p:nvPr>
        </p:nvSpPr>
        <p:spPr>
          <a:xfrm>
            <a:off x="1748125" y="1188200"/>
            <a:ext cx="7151100" cy="32409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Clr>
                <a:schemeClr val="dk1"/>
              </a:buClr>
              <a:buSzPts val="1100"/>
              <a:buFont typeface="Arial"/>
              <a:buNone/>
            </a:pPr>
            <a:r>
              <a:rPr lang="en" sz="1900">
                <a:solidFill>
                  <a:schemeClr val="dk1"/>
                </a:solidFill>
                <a:highlight>
                  <a:srgbClr val="FFFFFF"/>
                </a:highlight>
                <a:latin typeface="Lato"/>
                <a:ea typeface="Lato"/>
                <a:cs typeface="Lato"/>
                <a:sym typeface="Lato"/>
              </a:rPr>
              <a:t>Students should open </a:t>
            </a:r>
            <a:r>
              <a:rPr lang="en" sz="1900" u="sng">
                <a:solidFill>
                  <a:schemeClr val="hlink"/>
                </a:solidFill>
                <a:highlight>
                  <a:srgbClr val="FFFFFF"/>
                </a:highlight>
                <a:latin typeface="Lato"/>
                <a:ea typeface="Lato"/>
                <a:cs typeface="Lato"/>
                <a:sym typeface="Lato"/>
                <a:hlinkClick r:id="rId3"/>
              </a:rPr>
              <a:t>code.pyret.org (CPO)</a:t>
            </a:r>
            <a:r>
              <a:rPr lang="en" sz="1900">
                <a:solidFill>
                  <a:schemeClr val="dk1"/>
                </a:solidFill>
                <a:highlight>
                  <a:srgbClr val="FFFFFF"/>
                </a:highlight>
                <a:latin typeface="Lato"/>
                <a:ea typeface="Lato"/>
                <a:cs typeface="Lato"/>
                <a:sym typeface="Lato"/>
              </a:rPr>
              <a:t> in their browser, and click "Sign In". </a:t>
            </a:r>
            <a:endParaRPr sz="1900">
              <a:solidFill>
                <a:schemeClr val="dk1"/>
              </a:solidFill>
              <a:highlight>
                <a:srgbClr val="FFFFFF"/>
              </a:highlight>
              <a:latin typeface="Lato"/>
              <a:ea typeface="Lato"/>
              <a:cs typeface="Lato"/>
              <a:sym typeface="Lato"/>
            </a:endParaRPr>
          </a:p>
          <a:p>
            <a:pPr indent="0" lvl="0" marL="0" rtl="0" algn="l">
              <a:lnSpc>
                <a:spcPct val="100000"/>
              </a:lnSpc>
              <a:spcBef>
                <a:spcPts val="2000"/>
              </a:spcBef>
              <a:spcAft>
                <a:spcPts val="0"/>
              </a:spcAft>
              <a:buClr>
                <a:schemeClr val="dk1"/>
              </a:buClr>
              <a:buSzPts val="1100"/>
              <a:buFont typeface="Arial"/>
              <a:buNone/>
            </a:pPr>
            <a:r>
              <a:rPr lang="en" sz="1900">
                <a:solidFill>
                  <a:schemeClr val="dk1"/>
                </a:solidFill>
                <a:highlight>
                  <a:srgbClr val="FFFFFF"/>
                </a:highlight>
                <a:latin typeface="Lato"/>
                <a:ea typeface="Lato"/>
                <a:cs typeface="Lato"/>
                <a:sym typeface="Lato"/>
              </a:rPr>
              <a:t>This will ask them to log in with a valid Google account (Gmail, Google Classroom, YouTube, etc.), and then show them the "Programs" page. This page is empty - they don’t have any programs yet! </a:t>
            </a:r>
            <a:endParaRPr sz="1900">
              <a:solidFill>
                <a:schemeClr val="dk1"/>
              </a:solidFill>
              <a:highlight>
                <a:srgbClr val="FFFFFF"/>
              </a:highlight>
              <a:latin typeface="Lato"/>
              <a:ea typeface="Lato"/>
              <a:cs typeface="Lato"/>
              <a:sym typeface="Lato"/>
            </a:endParaRPr>
          </a:p>
          <a:p>
            <a:pPr indent="0" lvl="0" marL="0" rtl="0" algn="l">
              <a:lnSpc>
                <a:spcPct val="100000"/>
              </a:lnSpc>
              <a:spcBef>
                <a:spcPts val="2000"/>
              </a:spcBef>
              <a:spcAft>
                <a:spcPts val="2000"/>
              </a:spcAft>
              <a:buClr>
                <a:schemeClr val="dk1"/>
              </a:buClr>
              <a:buSzPts val="1100"/>
              <a:buFont typeface="Arial"/>
              <a:buNone/>
            </a:pPr>
            <a:r>
              <a:rPr lang="en" sz="1900">
                <a:solidFill>
                  <a:schemeClr val="dk1"/>
                </a:solidFill>
                <a:highlight>
                  <a:srgbClr val="FFFFFF"/>
                </a:highlight>
                <a:latin typeface="Lato"/>
                <a:ea typeface="Lato"/>
                <a:cs typeface="Lato"/>
                <a:sym typeface="Lato"/>
              </a:rPr>
              <a:t>Have them click "Open Editor".</a:t>
            </a:r>
            <a:endParaRPr sz="2300">
              <a:solidFill>
                <a:schemeClr val="dk1"/>
              </a:solidFill>
            </a:endParaRPr>
          </a:p>
        </p:txBody>
      </p:sp>
      <p:sp>
        <p:nvSpPr>
          <p:cNvPr id="84" name="Google Shape;84;p16">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animEffect filter="fade" transition="in">
                                      <p:cBhvr>
                                        <p:cTn dur="1000"/>
                                        <p:tgtEl>
                                          <p:spTgt spid="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1" st="1"/>
                                            </p:txEl>
                                          </p:spTgt>
                                        </p:tgtEl>
                                        <p:attrNameLst>
                                          <p:attrName>style.visibility</p:attrName>
                                        </p:attrNameLst>
                                      </p:cBhvr>
                                      <p:to>
                                        <p:strVal val="visible"/>
                                      </p:to>
                                    </p:set>
                                    <p:animEffect filter="fade" transition="in">
                                      <p:cBhvr>
                                        <p:cTn dur="1000"/>
                                        <p:tgtEl>
                                          <p:spTgt spid="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xEl>
                                              <p:pRg end="2" st="2"/>
                                            </p:txEl>
                                          </p:spTgt>
                                        </p:tgtEl>
                                        <p:attrNameLst>
                                          <p:attrName>style.visibility</p:attrName>
                                        </p:attrNameLst>
                                      </p:cBhvr>
                                      <p:to>
                                        <p:strVal val="visible"/>
                                      </p:to>
                                    </p:set>
                                    <p:animEffect filter="fade" transition="in">
                                      <p:cBhvr>
                                        <p:cTn dur="1000"/>
                                        <p:tgtEl>
                                          <p:spTgt spid="8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Numbers &amp; Strings</a:t>
            </a:r>
            <a:endParaRPr/>
          </a:p>
        </p:txBody>
      </p:sp>
      <p:sp>
        <p:nvSpPr>
          <p:cNvPr id="90" name="Google Shape;90;p17"/>
          <p:cNvSpPr txBox="1"/>
          <p:nvPr>
            <p:ph idx="1" type="body"/>
          </p:nvPr>
        </p:nvSpPr>
        <p:spPr>
          <a:xfrm>
            <a:off x="194575" y="2306250"/>
            <a:ext cx="5765700" cy="26616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lang="en" sz="1600">
                <a:highlight>
                  <a:srgbClr val="FFFFFF"/>
                </a:highlight>
                <a:latin typeface="Lato"/>
                <a:ea typeface="Lato"/>
                <a:cs typeface="Lato"/>
                <a:sym typeface="Lato"/>
              </a:rPr>
              <a:t>The </a:t>
            </a:r>
            <a:r>
              <a:rPr b="1" i="1" lang="en" sz="1600">
                <a:highlight>
                  <a:srgbClr val="FFFFFF"/>
                </a:highlight>
                <a:latin typeface="Lato"/>
                <a:ea typeface="Lato"/>
                <a:cs typeface="Lato"/>
                <a:sym typeface="Lato"/>
              </a:rPr>
              <a:t>Definitions Area</a:t>
            </a:r>
            <a:r>
              <a:rPr lang="en" sz="1600">
                <a:highlight>
                  <a:srgbClr val="FFFFFF"/>
                </a:highlight>
                <a:latin typeface="Lato"/>
                <a:ea typeface="Lato"/>
                <a:cs typeface="Lato"/>
                <a:sym typeface="Lato"/>
              </a:rPr>
              <a:t> </a:t>
            </a:r>
            <a:r>
              <a:rPr lang="en" sz="1600">
                <a:solidFill>
                  <a:schemeClr val="dk1"/>
                </a:solidFill>
                <a:highlight>
                  <a:srgbClr val="FFFFFF"/>
                </a:highlight>
                <a:latin typeface="Lato"/>
                <a:ea typeface="Lato"/>
                <a:cs typeface="Lato"/>
                <a:sym typeface="Lato"/>
              </a:rPr>
              <a:t>on the left </a:t>
            </a:r>
            <a:r>
              <a:rPr lang="en" sz="1600">
                <a:highlight>
                  <a:srgbClr val="FFFFFF"/>
                </a:highlight>
                <a:latin typeface="Lato"/>
                <a:ea typeface="Lato"/>
                <a:cs typeface="Lato"/>
                <a:sym typeface="Lato"/>
              </a:rPr>
              <a:t>is where programmers define values and functions that they want to keep.</a:t>
            </a:r>
            <a:endParaRPr sz="1600">
              <a:highlight>
                <a:srgbClr val="FFFFFF"/>
              </a:highlight>
              <a:latin typeface="Lato"/>
              <a:ea typeface="Lato"/>
              <a:cs typeface="Lato"/>
              <a:sym typeface="Lato"/>
            </a:endParaRPr>
          </a:p>
          <a:p>
            <a:pPr indent="0" lvl="0" marL="0" rtl="0" algn="l">
              <a:lnSpc>
                <a:spcPct val="100000"/>
              </a:lnSpc>
              <a:spcBef>
                <a:spcPts val="2000"/>
              </a:spcBef>
              <a:spcAft>
                <a:spcPts val="0"/>
              </a:spcAft>
              <a:buNone/>
            </a:pPr>
            <a:r>
              <a:rPr lang="en" sz="1600">
                <a:highlight>
                  <a:srgbClr val="FFFFFF"/>
                </a:highlight>
                <a:latin typeface="Lato"/>
                <a:ea typeface="Lato"/>
                <a:cs typeface="Lato"/>
                <a:sym typeface="Lato"/>
              </a:rPr>
              <a:t>The </a:t>
            </a:r>
            <a:r>
              <a:rPr b="1" i="1" lang="en" sz="1600">
                <a:highlight>
                  <a:srgbClr val="FFFFFF"/>
                </a:highlight>
                <a:latin typeface="Lato"/>
                <a:ea typeface="Lato"/>
                <a:cs typeface="Lato"/>
                <a:sym typeface="Lato"/>
              </a:rPr>
              <a:t>Interactions Area</a:t>
            </a:r>
            <a:r>
              <a:rPr lang="en" sz="1600">
                <a:highlight>
                  <a:srgbClr val="FFFFFF"/>
                </a:highlight>
                <a:latin typeface="Lato"/>
                <a:ea typeface="Lato"/>
                <a:cs typeface="Lato"/>
                <a:sym typeface="Lato"/>
              </a:rPr>
              <a:t> on the right allows them to experiment with those values and functions. </a:t>
            </a:r>
            <a:endParaRPr sz="1600">
              <a:highlight>
                <a:srgbClr val="FFFFFF"/>
              </a:highlight>
              <a:latin typeface="Lato"/>
              <a:ea typeface="Lato"/>
              <a:cs typeface="Lato"/>
              <a:sym typeface="Lato"/>
            </a:endParaRPr>
          </a:p>
          <a:p>
            <a:pPr indent="0" lvl="0" marL="0" rtl="0" algn="l">
              <a:lnSpc>
                <a:spcPct val="100000"/>
              </a:lnSpc>
              <a:spcBef>
                <a:spcPts val="2000"/>
              </a:spcBef>
              <a:spcAft>
                <a:spcPts val="2000"/>
              </a:spcAft>
              <a:buClr>
                <a:schemeClr val="dk1"/>
              </a:buClr>
              <a:buSzPts val="1100"/>
              <a:buFont typeface="Arial"/>
              <a:buNone/>
            </a:pPr>
            <a:r>
              <a:rPr lang="en" sz="1600">
                <a:highlight>
                  <a:srgbClr val="FFFFFF"/>
                </a:highlight>
                <a:latin typeface="Lato"/>
                <a:ea typeface="Lato"/>
                <a:cs typeface="Lato"/>
                <a:sym typeface="Lato"/>
              </a:rPr>
              <a:t>For now, we will only be writing programs in the Interactions Area.</a:t>
            </a:r>
            <a:endParaRPr sz="1600"/>
          </a:p>
        </p:txBody>
      </p:sp>
      <p:pic>
        <p:nvPicPr>
          <p:cNvPr id="91" name="Google Shape;91;p17"/>
          <p:cNvPicPr preferRelativeResize="0"/>
          <p:nvPr/>
        </p:nvPicPr>
        <p:blipFill>
          <a:blip r:embed="rId3">
            <a:alphaModFix/>
          </a:blip>
          <a:stretch>
            <a:fillRect/>
          </a:stretch>
        </p:blipFill>
        <p:spPr>
          <a:xfrm>
            <a:off x="5960275" y="2368575"/>
            <a:ext cx="2816550" cy="2132925"/>
          </a:xfrm>
          <a:prstGeom prst="rect">
            <a:avLst/>
          </a:prstGeom>
          <a:noFill/>
          <a:ln>
            <a:noFill/>
          </a:ln>
        </p:spPr>
      </p:pic>
      <p:sp>
        <p:nvSpPr>
          <p:cNvPr id="92" name="Google Shape;92;p17"/>
          <p:cNvSpPr txBox="1"/>
          <p:nvPr/>
        </p:nvSpPr>
        <p:spPr>
          <a:xfrm>
            <a:off x="1471300" y="1053375"/>
            <a:ext cx="7452300" cy="13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800"/>
              </a:spcAft>
              <a:buNone/>
            </a:pPr>
            <a:r>
              <a:rPr lang="en" sz="1600">
                <a:solidFill>
                  <a:schemeClr val="dk1"/>
                </a:solidFill>
                <a:highlight>
                  <a:schemeClr val="lt1"/>
                </a:highlight>
                <a:latin typeface="Lato"/>
                <a:ea typeface="Lato"/>
                <a:cs typeface="Lato"/>
                <a:sym typeface="Lato"/>
              </a:rPr>
              <a:t>T</a:t>
            </a:r>
            <a:r>
              <a:rPr lang="en" sz="1600">
                <a:solidFill>
                  <a:schemeClr val="dk1"/>
                </a:solidFill>
                <a:highlight>
                  <a:schemeClr val="lt1"/>
                </a:highlight>
                <a:latin typeface="Lato"/>
                <a:ea typeface="Lato"/>
                <a:cs typeface="Lato"/>
                <a:sym typeface="Lato"/>
              </a:rPr>
              <a:t>he </a:t>
            </a:r>
            <a:r>
              <a:rPr b="1" i="1" lang="en" sz="1600">
                <a:solidFill>
                  <a:schemeClr val="dk1"/>
                </a:solidFill>
                <a:highlight>
                  <a:schemeClr val="lt1"/>
                </a:highlight>
                <a:latin typeface="Lato"/>
                <a:ea typeface="Lato"/>
                <a:cs typeface="Lato"/>
                <a:sym typeface="Lato"/>
              </a:rPr>
              <a:t>Editor</a:t>
            </a:r>
            <a:r>
              <a:rPr lang="en" sz="1600">
                <a:solidFill>
                  <a:schemeClr val="dk1"/>
                </a:solidFill>
                <a:highlight>
                  <a:schemeClr val="lt1"/>
                </a:highlight>
                <a:latin typeface="Lato"/>
                <a:ea typeface="Lato"/>
                <a:cs typeface="Lato"/>
                <a:sym typeface="Lato"/>
              </a:rPr>
              <a:t> you just logged into should have </a:t>
            </a:r>
            <a:r>
              <a:rPr lang="en" sz="1600">
                <a:solidFill>
                  <a:schemeClr val="dk1"/>
                </a:solidFill>
                <a:highlight>
                  <a:schemeClr val="lt1"/>
                </a:highlight>
                <a:latin typeface="Lato"/>
                <a:ea typeface="Lato"/>
                <a:cs typeface="Lato"/>
                <a:sym typeface="Lato"/>
              </a:rPr>
              <a:t> looked something like the diagram you see here. There are a few buttons at the top, but most of the screen is taken up by two large boxes.</a:t>
            </a:r>
            <a:endParaRPr sz="1600">
              <a:solidFill>
                <a:schemeClr val="dk1"/>
              </a:solidFill>
              <a:highlight>
                <a:schemeClr val="lt1"/>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rPr>
              <a:t>Numbers &amp; Strings</a:t>
            </a:r>
            <a:endParaRPr/>
          </a:p>
        </p:txBody>
      </p:sp>
      <p:sp>
        <p:nvSpPr>
          <p:cNvPr id="98" name="Google Shape;98;p18"/>
          <p:cNvSpPr txBox="1"/>
          <p:nvPr>
            <p:ph idx="1" type="body"/>
          </p:nvPr>
        </p:nvSpPr>
        <p:spPr>
          <a:xfrm>
            <a:off x="2020025" y="1108525"/>
            <a:ext cx="6735300" cy="3416400"/>
          </a:xfrm>
          <a:prstGeom prst="rect">
            <a:avLst/>
          </a:prstGeom>
        </p:spPr>
        <p:txBody>
          <a:bodyPr anchorCtr="0" anchor="t" bIns="91425" lIns="91425" spcFirstLastPara="1" rIns="91425" wrap="square" tIns="91425">
            <a:noAutofit/>
          </a:bodyPr>
          <a:lstStyle/>
          <a:p>
            <a:pPr indent="0" lvl="0" marL="0" rtl="0" algn="l">
              <a:lnSpc>
                <a:spcPct val="160000"/>
              </a:lnSpc>
              <a:spcBef>
                <a:spcPts val="800"/>
              </a:spcBef>
              <a:spcAft>
                <a:spcPts val="0"/>
              </a:spcAft>
              <a:buClr>
                <a:schemeClr val="dk1"/>
              </a:buClr>
              <a:buSzPts val="1100"/>
              <a:buFont typeface="Arial"/>
              <a:buNone/>
            </a:pPr>
            <a:r>
              <a:rPr lang="en">
                <a:solidFill>
                  <a:schemeClr val="dk1"/>
                </a:solidFill>
                <a:highlight>
                  <a:srgbClr val="FFFFFF"/>
                </a:highlight>
                <a:latin typeface="Lato"/>
                <a:ea typeface="Lato"/>
                <a:cs typeface="Lato"/>
                <a:sym typeface="Lato"/>
              </a:rPr>
              <a:t>Math is a language, just like English, Spanish, or any other language. Languages have </a:t>
            </a:r>
            <a:r>
              <a:rPr b="1" lang="en">
                <a:solidFill>
                  <a:schemeClr val="dk1"/>
                </a:solidFill>
                <a:highlight>
                  <a:srgbClr val="FFFFFF"/>
                </a:highlight>
                <a:latin typeface="Lato"/>
                <a:ea typeface="Lato"/>
                <a:cs typeface="Lato"/>
                <a:sym typeface="Lato"/>
              </a:rPr>
              <a:t>nouns</a:t>
            </a:r>
            <a:r>
              <a:rPr lang="en">
                <a:solidFill>
                  <a:schemeClr val="dk1"/>
                </a:solidFill>
                <a:highlight>
                  <a:srgbClr val="FFFFFF"/>
                </a:highlight>
                <a:latin typeface="Lato"/>
                <a:ea typeface="Lato"/>
                <a:cs typeface="Lato"/>
                <a:sym typeface="Lato"/>
              </a:rPr>
              <a:t> (e.g. “ball”, “tomato”, etc.) and </a:t>
            </a:r>
            <a:r>
              <a:rPr b="1" lang="en">
                <a:solidFill>
                  <a:schemeClr val="dk1"/>
                </a:solidFill>
                <a:highlight>
                  <a:srgbClr val="FFFFFF"/>
                </a:highlight>
                <a:latin typeface="Lato"/>
                <a:ea typeface="Lato"/>
                <a:cs typeface="Lato"/>
                <a:sym typeface="Lato"/>
              </a:rPr>
              <a:t>verbs</a:t>
            </a:r>
            <a:r>
              <a:rPr lang="en">
                <a:solidFill>
                  <a:schemeClr val="dk1"/>
                </a:solidFill>
                <a:highlight>
                  <a:srgbClr val="FFFFFF"/>
                </a:highlight>
                <a:latin typeface="Lato"/>
                <a:ea typeface="Lato"/>
                <a:cs typeface="Lato"/>
                <a:sym typeface="Lato"/>
              </a:rPr>
              <a:t>, which are actions we can perform on these nouns (e.g. - I can “throw a ball”). Math and programming also have </a:t>
            </a:r>
            <a:r>
              <a:rPr b="1" lang="en">
                <a:solidFill>
                  <a:schemeClr val="dk1"/>
                </a:solidFill>
                <a:highlight>
                  <a:srgbClr val="FFFFFF"/>
                </a:highlight>
                <a:latin typeface="Lato"/>
                <a:ea typeface="Lato"/>
                <a:cs typeface="Lato"/>
                <a:sym typeface="Lato"/>
              </a:rPr>
              <a:t>values</a:t>
            </a:r>
            <a:r>
              <a:rPr lang="en">
                <a:solidFill>
                  <a:schemeClr val="dk1"/>
                </a:solidFill>
                <a:highlight>
                  <a:srgbClr val="FFFFFF"/>
                </a:highlight>
                <a:latin typeface="Lato"/>
                <a:ea typeface="Lato"/>
                <a:cs typeface="Lato"/>
                <a:sym typeface="Lato"/>
              </a:rPr>
              <a:t>, like the numbers 1, 2 and 3. And, instead of verbs, they have functions, which are actions we can perform on values (e.g. - “I can square a number”).</a:t>
            </a:r>
            <a:endParaRPr>
              <a:solidFill>
                <a:schemeClr val="dk1"/>
              </a:solidFill>
              <a:highlight>
                <a:srgbClr val="FFFFFF"/>
              </a:highlight>
              <a:latin typeface="Lato"/>
              <a:ea typeface="Lato"/>
              <a:cs typeface="Lato"/>
              <a:sym typeface="Lato"/>
            </a:endParaRPr>
          </a:p>
          <a:p>
            <a:pPr indent="0" lvl="0" marL="0" rtl="0" algn="l">
              <a:spcBef>
                <a:spcPts val="800"/>
              </a:spcBef>
              <a:spcAft>
                <a:spcPts val="0"/>
              </a:spcAft>
              <a:buNone/>
            </a:pPr>
            <a:r>
              <a:t/>
            </a:r>
            <a:endParaRPr>
              <a:solidFill>
                <a:schemeClr val="dk1"/>
              </a:solidFill>
              <a:latin typeface="Lato"/>
              <a:ea typeface="Lato"/>
              <a:cs typeface="Lato"/>
              <a:sym typeface="Lato"/>
            </a:endParaRPr>
          </a:p>
          <a:p>
            <a:pPr indent="0" lvl="0" marL="0" rtl="0" algn="l">
              <a:spcBef>
                <a:spcPts val="1600"/>
              </a:spcBef>
              <a:spcAft>
                <a:spcPts val="1600"/>
              </a:spcAft>
              <a:buNone/>
            </a:pPr>
            <a:r>
              <a:t/>
            </a:r>
            <a:endParaRPr/>
          </a:p>
        </p:txBody>
      </p:sp>
      <p:sp>
        <p:nvSpPr>
          <p:cNvPr id="99" name="Google Shape;99;p18">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Numbers &amp; Strings</a:t>
            </a:r>
            <a:endParaRPr/>
          </a:p>
        </p:txBody>
      </p:sp>
      <p:sp>
        <p:nvSpPr>
          <p:cNvPr id="105" name="Google Shape;105;p19"/>
          <p:cNvSpPr txBox="1"/>
          <p:nvPr>
            <p:ph idx="1" type="body"/>
          </p:nvPr>
        </p:nvSpPr>
        <p:spPr>
          <a:xfrm>
            <a:off x="2044400" y="1023275"/>
            <a:ext cx="6940200" cy="3416400"/>
          </a:xfrm>
          <a:prstGeom prst="rect">
            <a:avLst/>
          </a:prstGeom>
        </p:spPr>
        <p:txBody>
          <a:bodyPr anchorCtr="0" anchor="t" bIns="91425" lIns="91425" spcFirstLastPara="1" rIns="91425" wrap="square" tIns="91425">
            <a:noAutofit/>
          </a:bodyPr>
          <a:lstStyle/>
          <a:p>
            <a:pPr indent="0" lvl="0" marL="0" rtl="0" algn="l">
              <a:lnSpc>
                <a:spcPct val="160000"/>
              </a:lnSpc>
              <a:spcBef>
                <a:spcPts val="800"/>
              </a:spcBef>
              <a:spcAft>
                <a:spcPts val="0"/>
              </a:spcAft>
              <a:buNone/>
            </a:pPr>
            <a:r>
              <a:rPr lang="en" sz="1700">
                <a:solidFill>
                  <a:schemeClr val="dk1"/>
                </a:solidFill>
                <a:highlight>
                  <a:srgbClr val="FFFFFF"/>
                </a:highlight>
                <a:latin typeface="Lato"/>
                <a:ea typeface="Lato"/>
                <a:cs typeface="Lato"/>
                <a:sym typeface="Lato"/>
              </a:rPr>
              <a:t>Languages also have rules for </a:t>
            </a:r>
            <a:r>
              <a:rPr b="1" lang="en" sz="1700">
                <a:solidFill>
                  <a:schemeClr val="dk1"/>
                </a:solidFill>
                <a:highlight>
                  <a:srgbClr val="FFFFFF"/>
                </a:highlight>
                <a:latin typeface="Lato"/>
                <a:ea typeface="Lato"/>
                <a:cs typeface="Lato"/>
                <a:sym typeface="Lato"/>
              </a:rPr>
              <a:t>syntax</a:t>
            </a:r>
            <a:r>
              <a:rPr lang="en" sz="1700">
                <a:solidFill>
                  <a:schemeClr val="dk1"/>
                </a:solidFill>
                <a:highlight>
                  <a:srgbClr val="FFFFFF"/>
                </a:highlight>
                <a:latin typeface="Lato"/>
                <a:ea typeface="Lato"/>
                <a:cs typeface="Lato"/>
                <a:sym typeface="Lato"/>
              </a:rPr>
              <a:t>. In English, for example, words don’t have </a:t>
            </a:r>
            <a:r>
              <a:rPr lang="en" sz="1700">
                <a:solidFill>
                  <a:schemeClr val="dk1"/>
                </a:solidFill>
                <a:highlight>
                  <a:srgbClr val="F7F7F8"/>
                </a:highlight>
                <a:latin typeface="Lato"/>
                <a:ea typeface="Lato"/>
                <a:cs typeface="Lato"/>
                <a:sym typeface="Lato"/>
              </a:rPr>
              <a:t>!</a:t>
            </a:r>
            <a:r>
              <a:rPr lang="en" sz="1700">
                <a:solidFill>
                  <a:schemeClr val="dk1"/>
                </a:solidFill>
                <a:highlight>
                  <a:srgbClr val="FFFFFF"/>
                </a:highlight>
                <a:latin typeface="Lato"/>
                <a:ea typeface="Lato"/>
                <a:cs typeface="Lato"/>
                <a:sym typeface="Lato"/>
              </a:rPr>
              <a:t> and </a:t>
            </a:r>
            <a:r>
              <a:rPr lang="en" sz="1700">
                <a:solidFill>
                  <a:schemeClr val="dk1"/>
                </a:solidFill>
                <a:highlight>
                  <a:srgbClr val="F7F7F8"/>
                </a:highlight>
                <a:latin typeface="Lato"/>
                <a:ea typeface="Lato"/>
                <a:cs typeface="Lato"/>
                <a:sym typeface="Lato"/>
              </a:rPr>
              <a:t>?</a:t>
            </a:r>
            <a:r>
              <a:rPr lang="en" sz="1700">
                <a:solidFill>
                  <a:schemeClr val="dk1"/>
                </a:solidFill>
                <a:highlight>
                  <a:srgbClr val="FFFFFF"/>
                </a:highlight>
                <a:latin typeface="Lato"/>
                <a:ea typeface="Lato"/>
                <a:cs typeface="Lato"/>
                <a:sym typeface="Lato"/>
              </a:rPr>
              <a:t> in the middle. In math and programming numbers don’t have </a:t>
            </a:r>
            <a:r>
              <a:rPr lang="en" sz="1700">
                <a:solidFill>
                  <a:schemeClr val="dk1"/>
                </a:solidFill>
                <a:highlight>
                  <a:srgbClr val="F7F7F8"/>
                </a:highlight>
                <a:latin typeface="Lato"/>
                <a:ea typeface="Lato"/>
                <a:cs typeface="Lato"/>
                <a:sym typeface="Lato"/>
              </a:rPr>
              <a:t>&amp;</a:t>
            </a:r>
            <a:r>
              <a:rPr lang="en" sz="1700">
                <a:solidFill>
                  <a:schemeClr val="dk1"/>
                </a:solidFill>
                <a:highlight>
                  <a:srgbClr val="FFFFFF"/>
                </a:highlight>
                <a:latin typeface="Lato"/>
                <a:ea typeface="Lato"/>
                <a:cs typeface="Lato"/>
                <a:sym typeface="Lato"/>
              </a:rPr>
              <a:t> in them.</a:t>
            </a:r>
            <a:endParaRPr sz="1700">
              <a:solidFill>
                <a:schemeClr val="dk1"/>
              </a:solidFill>
              <a:highlight>
                <a:srgbClr val="FFFFFF"/>
              </a:highlight>
              <a:latin typeface="Lato"/>
              <a:ea typeface="Lato"/>
              <a:cs typeface="Lato"/>
              <a:sym typeface="Lato"/>
            </a:endParaRPr>
          </a:p>
          <a:p>
            <a:pPr indent="0" lvl="0" marL="0" rtl="0" algn="l">
              <a:lnSpc>
                <a:spcPct val="160000"/>
              </a:lnSpc>
              <a:spcBef>
                <a:spcPts val="800"/>
              </a:spcBef>
              <a:spcAft>
                <a:spcPts val="0"/>
              </a:spcAft>
              <a:buNone/>
            </a:pPr>
            <a:r>
              <a:rPr lang="en" sz="1700">
                <a:solidFill>
                  <a:schemeClr val="dk1"/>
                </a:solidFill>
                <a:highlight>
                  <a:srgbClr val="FFFFFF"/>
                </a:highlight>
                <a:latin typeface="Lato"/>
                <a:ea typeface="Lato"/>
                <a:cs typeface="Lato"/>
                <a:sym typeface="Lato"/>
              </a:rPr>
              <a:t>Languages also have rules for </a:t>
            </a:r>
            <a:r>
              <a:rPr b="1" lang="en" sz="1700">
                <a:solidFill>
                  <a:schemeClr val="dk1"/>
                </a:solidFill>
                <a:highlight>
                  <a:srgbClr val="FFFFFF"/>
                </a:highlight>
                <a:latin typeface="Lato"/>
                <a:ea typeface="Lato"/>
                <a:cs typeface="Lato"/>
                <a:sym typeface="Lato"/>
              </a:rPr>
              <a:t>grammar</a:t>
            </a:r>
            <a:r>
              <a:rPr lang="en" sz="1700">
                <a:solidFill>
                  <a:schemeClr val="dk1"/>
                </a:solidFill>
                <a:highlight>
                  <a:srgbClr val="FFFFFF"/>
                </a:highlight>
                <a:latin typeface="Lato"/>
                <a:ea typeface="Lato"/>
                <a:cs typeface="Lato"/>
                <a:sym typeface="Lato"/>
              </a:rPr>
              <a:t>. </a:t>
            </a:r>
            <a:r>
              <a:rPr i="1" lang="en" sz="1700">
                <a:solidFill>
                  <a:schemeClr val="dk1"/>
                </a:solidFill>
                <a:highlight>
                  <a:srgbClr val="FFFFFF"/>
                </a:highlight>
                <a:latin typeface="Lato"/>
                <a:ea typeface="Lato"/>
                <a:cs typeface="Lato"/>
                <a:sym typeface="Lato"/>
              </a:rPr>
              <a:t>The cat sat.</a:t>
            </a:r>
            <a:r>
              <a:rPr lang="en" sz="1700">
                <a:solidFill>
                  <a:schemeClr val="dk1"/>
                </a:solidFill>
                <a:highlight>
                  <a:srgbClr val="FFFFFF"/>
                </a:highlight>
                <a:latin typeface="Lato"/>
                <a:ea typeface="Lato"/>
                <a:cs typeface="Lato"/>
                <a:sym typeface="Lato"/>
              </a:rPr>
              <a:t> is a sentence, whereas </a:t>
            </a:r>
            <a:r>
              <a:rPr i="1" lang="en" sz="1700">
                <a:solidFill>
                  <a:schemeClr val="dk1"/>
                </a:solidFill>
                <a:highlight>
                  <a:srgbClr val="FFFFFF"/>
                </a:highlight>
                <a:latin typeface="Lato"/>
                <a:ea typeface="Lato"/>
                <a:cs typeface="Lato"/>
                <a:sym typeface="Lato"/>
              </a:rPr>
              <a:t>The sat cat.</a:t>
            </a:r>
            <a:r>
              <a:rPr lang="en" sz="1700">
                <a:solidFill>
                  <a:schemeClr val="dk1"/>
                </a:solidFill>
                <a:highlight>
                  <a:srgbClr val="FFFFFF"/>
                </a:highlight>
                <a:latin typeface="Lato"/>
                <a:ea typeface="Lato"/>
                <a:cs typeface="Lato"/>
                <a:sym typeface="Lato"/>
              </a:rPr>
              <a:t> is nonsense, even though all the words are valid syntax. The order of the words matters!</a:t>
            </a:r>
            <a:endParaRPr sz="1700">
              <a:solidFill>
                <a:schemeClr val="dk1"/>
              </a:solidFill>
              <a:highlight>
                <a:srgbClr val="FFFFFF"/>
              </a:highlight>
              <a:latin typeface="Lato"/>
              <a:ea typeface="Lato"/>
              <a:cs typeface="Lato"/>
              <a:sym typeface="Lato"/>
            </a:endParaRPr>
          </a:p>
          <a:p>
            <a:pPr indent="0" lvl="0" marL="0" rtl="0" algn="l">
              <a:lnSpc>
                <a:spcPct val="160000"/>
              </a:lnSpc>
              <a:spcBef>
                <a:spcPts val="800"/>
              </a:spcBef>
              <a:spcAft>
                <a:spcPts val="0"/>
              </a:spcAft>
              <a:buNone/>
            </a:pPr>
            <a:r>
              <a:rPr lang="en" sz="1700">
                <a:solidFill>
                  <a:schemeClr val="dk1"/>
                </a:solidFill>
                <a:highlight>
                  <a:srgbClr val="FFFFFF"/>
                </a:highlight>
                <a:latin typeface="Lato"/>
                <a:ea typeface="Lato"/>
                <a:cs typeface="Lato"/>
                <a:sym typeface="Lato"/>
              </a:rPr>
              <a:t>Keeping the importance of </a:t>
            </a:r>
            <a:r>
              <a:rPr b="1" lang="en" sz="1700">
                <a:solidFill>
                  <a:schemeClr val="dk1"/>
                </a:solidFill>
                <a:highlight>
                  <a:srgbClr val="FFFFFF"/>
                </a:highlight>
                <a:latin typeface="Lato"/>
                <a:ea typeface="Lato"/>
                <a:cs typeface="Lato"/>
                <a:sym typeface="Lato"/>
              </a:rPr>
              <a:t>syntax</a:t>
            </a:r>
            <a:r>
              <a:rPr lang="en" sz="1700">
                <a:solidFill>
                  <a:schemeClr val="dk1"/>
                </a:solidFill>
                <a:highlight>
                  <a:srgbClr val="FFFFFF"/>
                </a:highlight>
                <a:latin typeface="Lato"/>
                <a:ea typeface="Lato"/>
                <a:cs typeface="Lato"/>
                <a:sym typeface="Lato"/>
              </a:rPr>
              <a:t> and </a:t>
            </a:r>
            <a:r>
              <a:rPr b="1" lang="en" sz="1700">
                <a:solidFill>
                  <a:schemeClr val="dk1"/>
                </a:solidFill>
                <a:highlight>
                  <a:srgbClr val="FFFFFF"/>
                </a:highlight>
                <a:latin typeface="Lato"/>
                <a:ea typeface="Lato"/>
                <a:cs typeface="Lato"/>
                <a:sym typeface="Lato"/>
              </a:rPr>
              <a:t>grammar</a:t>
            </a:r>
            <a:r>
              <a:rPr lang="en" sz="1700">
                <a:solidFill>
                  <a:schemeClr val="dk1"/>
                </a:solidFill>
                <a:highlight>
                  <a:srgbClr val="FFFFFF"/>
                </a:highlight>
                <a:latin typeface="Lato"/>
                <a:ea typeface="Lato"/>
                <a:cs typeface="Lato"/>
                <a:sym typeface="Lato"/>
              </a:rPr>
              <a:t> in mind is helpful when learning to program!</a:t>
            </a:r>
            <a:endParaRPr sz="1700">
              <a:solidFill>
                <a:schemeClr val="dk1"/>
              </a:solidFill>
              <a:highlight>
                <a:srgbClr val="FFFFFF"/>
              </a:highlight>
              <a:latin typeface="Lato"/>
              <a:ea typeface="Lato"/>
              <a:cs typeface="Lato"/>
              <a:sym typeface="Lato"/>
            </a:endParaRPr>
          </a:p>
          <a:p>
            <a:pPr indent="0" lvl="0" marL="0" rtl="0" algn="l">
              <a:lnSpc>
                <a:spcPct val="160000"/>
              </a:lnSpc>
              <a:spcBef>
                <a:spcPts val="800"/>
              </a:spcBef>
              <a:spcAft>
                <a:spcPts val="0"/>
              </a:spcAft>
              <a:buNone/>
            </a:pPr>
            <a:r>
              <a:t/>
            </a:r>
            <a:endParaRPr sz="1200">
              <a:solidFill>
                <a:schemeClr val="dk1"/>
              </a:solidFill>
              <a:highlight>
                <a:srgbClr val="FFFFFF"/>
              </a:highlight>
              <a:latin typeface="Lato"/>
              <a:ea typeface="Lato"/>
              <a:cs typeface="Lato"/>
              <a:sym typeface="Lato"/>
            </a:endParaRPr>
          </a:p>
          <a:p>
            <a:pPr indent="0" lvl="0" marL="0" rtl="0" algn="l">
              <a:spcBef>
                <a:spcPts val="800"/>
              </a:spcBef>
              <a:spcAft>
                <a:spcPts val="0"/>
              </a:spcAft>
              <a:buNone/>
            </a:pPr>
            <a:r>
              <a:t/>
            </a:r>
            <a:endParaRPr sz="2000">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06" name="Google Shape;106;p19">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0" st="0"/>
                                            </p:txEl>
                                          </p:spTgt>
                                        </p:tgtEl>
                                        <p:attrNameLst>
                                          <p:attrName>style.visibility</p:attrName>
                                        </p:attrNameLst>
                                      </p:cBhvr>
                                      <p:to>
                                        <p:strVal val="visible"/>
                                      </p:to>
                                    </p:set>
                                    <p:animEffect filter="fade" transition="in">
                                      <p:cBhvr>
                                        <p:cTn dur="1000"/>
                                        <p:tgtEl>
                                          <p:spTgt spid="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1" st="1"/>
                                            </p:txEl>
                                          </p:spTgt>
                                        </p:tgtEl>
                                        <p:attrNameLst>
                                          <p:attrName>style.visibility</p:attrName>
                                        </p:attrNameLst>
                                      </p:cBhvr>
                                      <p:to>
                                        <p:strVal val="visible"/>
                                      </p:to>
                                    </p:set>
                                    <p:animEffect filter="fade" transition="in">
                                      <p:cBhvr>
                                        <p:cTn dur="1000"/>
                                        <p:tgtEl>
                                          <p:spTgt spid="1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2" st="2"/>
                                            </p:txEl>
                                          </p:spTgt>
                                        </p:tgtEl>
                                        <p:attrNameLst>
                                          <p:attrName>style.visibility</p:attrName>
                                        </p:attrNameLst>
                                      </p:cBhvr>
                                      <p:to>
                                        <p:strVal val="visible"/>
                                      </p:to>
                                    </p:set>
                                    <p:animEffect filter="fade" transition="in">
                                      <p:cBhvr>
                                        <p:cTn dur="1000"/>
                                        <p:tgtEl>
                                          <p:spTgt spid="1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3" st="3"/>
                                            </p:txEl>
                                          </p:spTgt>
                                        </p:tgtEl>
                                        <p:attrNameLst>
                                          <p:attrName>style.visibility</p:attrName>
                                        </p:attrNameLst>
                                      </p:cBhvr>
                                      <p:to>
                                        <p:strVal val="visible"/>
                                      </p:to>
                                    </p:set>
                                    <p:animEffect filter="fade" transition="in">
                                      <p:cBhvr>
                                        <p:cTn dur="1000"/>
                                        <p:tgtEl>
                                          <p:spTgt spid="1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4" st="4"/>
                                            </p:txEl>
                                          </p:spTgt>
                                        </p:tgtEl>
                                        <p:attrNameLst>
                                          <p:attrName>style.visibility</p:attrName>
                                        </p:attrNameLst>
                                      </p:cBhvr>
                                      <p:to>
                                        <p:strVal val="visible"/>
                                      </p:to>
                                    </p:set>
                                    <p:animEffect filter="fade" transition="in">
                                      <p:cBhvr>
                                        <p:cTn dur="1000"/>
                                        <p:tgtEl>
                                          <p:spTgt spid="1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xEl>
                                              <p:pRg end="5" st="5"/>
                                            </p:txEl>
                                          </p:spTgt>
                                        </p:tgtEl>
                                        <p:attrNameLst>
                                          <p:attrName>style.visibility</p:attrName>
                                        </p:attrNameLst>
                                      </p:cBhvr>
                                      <p:to>
                                        <p:strVal val="visible"/>
                                      </p:to>
                                    </p:set>
                                    <p:animEffect filter="fade" transition="in">
                                      <p:cBhvr>
                                        <p:cTn dur="1000"/>
                                        <p:tgtEl>
                                          <p:spTgt spid="10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Numbers &amp; Strings</a:t>
            </a:r>
            <a:endParaRPr/>
          </a:p>
        </p:txBody>
      </p:sp>
      <p:sp>
        <p:nvSpPr>
          <p:cNvPr id="112" name="Google Shape;112;p20"/>
          <p:cNvSpPr txBox="1"/>
          <p:nvPr>
            <p:ph idx="1" type="body"/>
          </p:nvPr>
        </p:nvSpPr>
        <p:spPr>
          <a:xfrm>
            <a:off x="2093100" y="1576900"/>
            <a:ext cx="6662100" cy="29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With your partner(s), turn to </a:t>
            </a:r>
            <a:r>
              <a:rPr lang="en" sz="2000" u="sng">
                <a:solidFill>
                  <a:schemeClr val="hlink"/>
                </a:solidFill>
                <a:hlinkClick r:id="rId3"/>
              </a:rPr>
              <a:t>Numbers &amp; Strings</a:t>
            </a:r>
            <a:r>
              <a:rPr lang="en" sz="2000"/>
              <a:t> in your workbooks, and follow the instructions there. </a:t>
            </a:r>
            <a:endParaRPr sz="2000"/>
          </a:p>
          <a:p>
            <a:pPr indent="0" lvl="0" marL="0" rtl="0" algn="l">
              <a:spcBef>
                <a:spcPts val="1600"/>
              </a:spcBef>
              <a:spcAft>
                <a:spcPts val="0"/>
              </a:spcAft>
              <a:buNone/>
            </a:pPr>
            <a:r>
              <a:rPr lang="en" sz="2000"/>
              <a:t>Pay special attention to the error messages.</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a:p>
        </p:txBody>
      </p:sp>
      <p:grpSp>
        <p:nvGrpSpPr>
          <p:cNvPr id="113" name="Google Shape;113;p20"/>
          <p:cNvGrpSpPr/>
          <p:nvPr/>
        </p:nvGrpSpPr>
        <p:grpSpPr>
          <a:xfrm>
            <a:off x="121091" y="2676027"/>
            <a:ext cx="1309922" cy="664322"/>
            <a:chOff x="6100425" y="3602650"/>
            <a:chExt cx="3043500" cy="1543500"/>
          </a:xfrm>
        </p:grpSpPr>
        <p:sp>
          <p:nvSpPr>
            <p:cNvPr id="114" name="Google Shape;114;p20"/>
            <p:cNvSpPr/>
            <p:nvPr/>
          </p:nvSpPr>
          <p:spPr>
            <a:xfrm>
              <a:off x="6100425" y="4097650"/>
              <a:ext cx="3043500" cy="104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20"/>
            <p:cNvPicPr preferRelativeResize="0"/>
            <p:nvPr/>
          </p:nvPicPr>
          <p:blipFill>
            <a:blip r:embed="rId4">
              <a:alphaModFix/>
            </a:blip>
            <a:stretch>
              <a:fillRect/>
            </a:stretch>
          </p:blipFill>
          <p:spPr>
            <a:xfrm>
              <a:off x="6445125" y="3602650"/>
              <a:ext cx="2591574" cy="1497200"/>
            </a:xfrm>
            <a:prstGeom prst="rect">
              <a:avLst/>
            </a:prstGeom>
            <a:noFill/>
            <a:ln>
              <a:noFill/>
            </a:ln>
          </p:spPr>
        </p:pic>
      </p:grpSp>
      <p:pic>
        <p:nvPicPr>
          <p:cNvPr id="116" name="Google Shape;116;p20">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17" name="Google Shape;117;p20">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rPr>
              <a:t>Numbers &amp; Strings</a:t>
            </a:r>
            <a:endParaRPr/>
          </a:p>
        </p:txBody>
      </p:sp>
      <p:sp>
        <p:nvSpPr>
          <p:cNvPr id="123" name="Google Shape;123;p21"/>
          <p:cNvSpPr txBox="1"/>
          <p:nvPr>
            <p:ph idx="1" type="body"/>
          </p:nvPr>
        </p:nvSpPr>
        <p:spPr>
          <a:xfrm>
            <a:off x="1516525" y="1741675"/>
            <a:ext cx="7315800" cy="2623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3300"/>
              <a:t>What did you notice? </a:t>
            </a:r>
            <a:endParaRPr sz="3300"/>
          </a:p>
          <a:p>
            <a:pPr indent="0" lvl="0" marL="457200" rtl="0" algn="l">
              <a:spcBef>
                <a:spcPts val="1000"/>
              </a:spcBef>
              <a:spcAft>
                <a:spcPts val="0"/>
              </a:spcAft>
              <a:buNone/>
            </a:pPr>
            <a:r>
              <a:rPr lang="en" sz="3300"/>
              <a:t>What did you wonder?</a:t>
            </a:r>
            <a:endParaRPr sz="3300"/>
          </a:p>
          <a:p>
            <a:pPr indent="0" lvl="0" marL="457200" rtl="0" algn="l">
              <a:spcBef>
                <a:spcPts val="1000"/>
              </a:spcBef>
              <a:spcAft>
                <a:spcPts val="1000"/>
              </a:spcAft>
              <a:buNone/>
            </a:pPr>
            <a:r>
              <a:rPr lang="en" sz="3300"/>
              <a:t>Did you get any error messages?</a:t>
            </a:r>
            <a:endParaRPr sz="3300"/>
          </a:p>
        </p:txBody>
      </p:sp>
      <p:pic>
        <p:nvPicPr>
          <p:cNvPr id="124" name="Google Shape;124;p2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25" name="Google Shape;125;p21">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Effect filter="fade" transition="in">
                                      <p:cBhvr>
                                        <p:cTn dur="1000"/>
                                        <p:tgtEl>
                                          <p:spTgt spid="1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animEffect filter="fade" transition="in">
                                      <p:cBhvr>
                                        <p:cTn dur="1000"/>
                                        <p:tgtEl>
                                          <p:spTgt spid="1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2" st="2"/>
                                            </p:txEl>
                                          </p:spTgt>
                                        </p:tgtEl>
                                        <p:attrNameLst>
                                          <p:attrName>style.visibility</p:attrName>
                                        </p:attrNameLst>
                                      </p:cBhvr>
                                      <p:to>
                                        <p:strVal val="visible"/>
                                      </p:to>
                                    </p:set>
                                    <p:animEffect filter="fade" transition="in">
                                      <p:cBhvr>
                                        <p:cTn dur="1000"/>
                                        <p:tgtEl>
                                          <p:spTgt spid="1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Numbers &amp; Strings</a:t>
            </a:r>
            <a:endParaRPr/>
          </a:p>
        </p:txBody>
      </p:sp>
      <p:sp>
        <p:nvSpPr>
          <p:cNvPr id="131" name="Google Shape;131;p22"/>
          <p:cNvSpPr txBox="1"/>
          <p:nvPr>
            <p:ph idx="1" type="body"/>
          </p:nvPr>
        </p:nvSpPr>
        <p:spPr>
          <a:xfrm>
            <a:off x="1656050" y="1108525"/>
            <a:ext cx="7315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Numbers and Strings evaluate to themselves.</a:t>
            </a:r>
            <a:endParaRPr/>
          </a:p>
          <a:p>
            <a:pPr indent="-342900" lvl="0" marL="457200" rtl="0" algn="l">
              <a:spcBef>
                <a:spcPts val="1000"/>
              </a:spcBef>
              <a:spcAft>
                <a:spcPts val="0"/>
              </a:spcAft>
              <a:buSzPts val="1800"/>
              <a:buAutoNum type="arabicPeriod"/>
            </a:pPr>
            <a:r>
              <a:rPr lang="en"/>
              <a:t>Anything in quotes is a String, even something like </a:t>
            </a:r>
            <a:r>
              <a:rPr lang="en">
                <a:latin typeface="Courier New"/>
                <a:ea typeface="Courier New"/>
                <a:cs typeface="Courier New"/>
                <a:sym typeface="Courier New"/>
              </a:rPr>
              <a:t>"42"</a:t>
            </a:r>
            <a:r>
              <a:rPr lang="en"/>
              <a:t>.</a:t>
            </a:r>
            <a:endParaRPr/>
          </a:p>
          <a:p>
            <a:pPr indent="-342900" lvl="0" marL="457200" rtl="0" algn="l">
              <a:spcBef>
                <a:spcPts val="1000"/>
              </a:spcBef>
              <a:spcAft>
                <a:spcPts val="0"/>
              </a:spcAft>
              <a:buSzPts val="1800"/>
              <a:buAutoNum type="arabicPeriod"/>
            </a:pPr>
            <a:r>
              <a:rPr lang="en"/>
              <a:t>Strings must have quotation marks on both sides.</a:t>
            </a:r>
            <a:endParaRPr/>
          </a:p>
          <a:p>
            <a:pPr indent="-342900" lvl="0" marL="457200" rtl="0" algn="l">
              <a:spcBef>
                <a:spcPts val="1000"/>
              </a:spcBef>
              <a:spcAft>
                <a:spcPts val="0"/>
              </a:spcAft>
              <a:buSzPts val="1800"/>
              <a:buAutoNum type="arabicPeriod"/>
            </a:pPr>
            <a:r>
              <a:rPr lang="en"/>
              <a:t>Operators like </a:t>
            </a:r>
            <a:r>
              <a:rPr lang="en">
                <a:latin typeface="Courier New"/>
                <a:ea typeface="Courier New"/>
                <a:cs typeface="Courier New"/>
                <a:sym typeface="Courier New"/>
              </a:rPr>
              <a:t>+, -, *,</a:t>
            </a:r>
            <a:r>
              <a:rPr lang="en"/>
              <a:t> and</a:t>
            </a:r>
            <a:r>
              <a:rPr lang="en">
                <a:latin typeface="Courier New"/>
                <a:ea typeface="Courier New"/>
                <a:cs typeface="Courier New"/>
                <a:sym typeface="Courier New"/>
              </a:rPr>
              <a:t> /</a:t>
            </a:r>
            <a:r>
              <a:rPr lang="en"/>
              <a:t> need spaces around them.</a:t>
            </a:r>
            <a:endParaRPr/>
          </a:p>
          <a:p>
            <a:pPr indent="-342900" lvl="0" marL="457200" rtl="0" algn="l">
              <a:spcBef>
                <a:spcPts val="1000"/>
              </a:spcBef>
              <a:spcAft>
                <a:spcPts val="0"/>
              </a:spcAft>
              <a:buSzPts val="1800"/>
              <a:buAutoNum type="arabicPeriod"/>
            </a:pPr>
            <a:r>
              <a:rPr lang="en"/>
              <a:t>If more than one operator is used, we need parentheses</a:t>
            </a:r>
            <a:endParaRPr/>
          </a:p>
          <a:p>
            <a:pPr indent="-342900" lvl="0" marL="457200" rtl="0" algn="l">
              <a:spcBef>
                <a:spcPts val="1000"/>
              </a:spcBef>
              <a:spcAft>
                <a:spcPts val="1000"/>
              </a:spcAft>
              <a:buSzPts val="1800"/>
              <a:buAutoNum type="arabicPeriod"/>
            </a:pPr>
            <a:r>
              <a:rPr lang="en"/>
              <a:t>We can add two Numbers or two Strings to one another, but we can’t add the Number 4 to the String </a:t>
            </a:r>
            <a:r>
              <a:rPr lang="en">
                <a:latin typeface="Courier New"/>
                <a:ea typeface="Courier New"/>
                <a:cs typeface="Courier New"/>
                <a:sym typeface="Courier New"/>
              </a:rPr>
              <a:t>"hello"</a:t>
            </a:r>
            <a:r>
              <a:rPr lang="en"/>
              <a:t>.</a:t>
            </a:r>
            <a:endParaRPr/>
          </a:p>
        </p:txBody>
      </p:sp>
      <p:sp>
        <p:nvSpPr>
          <p:cNvPr id="132" name="Google Shape;132;p22">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1000"/>
                                        <p:tgtEl>
                                          <p:spTgt spid="1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animEffect filter="fade" transition="in">
                                      <p:cBhvr>
                                        <p:cTn dur="1000"/>
                                        <p:tgtEl>
                                          <p:spTgt spid="1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animEffect filter="fade" transition="in">
                                      <p:cBhvr>
                                        <p:cTn dur="1000"/>
                                        <p:tgtEl>
                                          <p:spTgt spid="1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3" st="3"/>
                                            </p:txEl>
                                          </p:spTgt>
                                        </p:tgtEl>
                                        <p:attrNameLst>
                                          <p:attrName>style.visibility</p:attrName>
                                        </p:attrNameLst>
                                      </p:cBhvr>
                                      <p:to>
                                        <p:strVal val="visible"/>
                                      </p:to>
                                    </p:set>
                                    <p:animEffect filter="fade" transition="in">
                                      <p:cBhvr>
                                        <p:cTn dur="1000"/>
                                        <p:tgtEl>
                                          <p:spTgt spid="1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4" st="4"/>
                                            </p:txEl>
                                          </p:spTgt>
                                        </p:tgtEl>
                                        <p:attrNameLst>
                                          <p:attrName>style.visibility</p:attrName>
                                        </p:attrNameLst>
                                      </p:cBhvr>
                                      <p:to>
                                        <p:strVal val="visible"/>
                                      </p:to>
                                    </p:set>
                                    <p:animEffect filter="fade" transition="in">
                                      <p:cBhvr>
                                        <p:cTn dur="1000"/>
                                        <p:tgtEl>
                                          <p:spTgt spid="1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xEl>
                                              <p:pRg end="5" st="5"/>
                                            </p:txEl>
                                          </p:spTgt>
                                        </p:tgtEl>
                                        <p:attrNameLst>
                                          <p:attrName>style.visibility</p:attrName>
                                        </p:attrNameLst>
                                      </p:cBhvr>
                                      <p:to>
                                        <p:strVal val="visible"/>
                                      </p:to>
                                    </p:set>
                                    <p:animEffect filter="fade" transition="in">
                                      <p:cBhvr>
                                        <p:cTn dur="1000"/>
                                        <p:tgtEl>
                                          <p:spTgt spid="13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Boolean</a:t>
            </a:r>
            <a:r>
              <a:rPr lang="en"/>
              <a:t>s</a:t>
            </a:r>
            <a:endParaRPr/>
          </a:p>
        </p:txBody>
      </p:sp>
      <p:sp>
        <p:nvSpPr>
          <p:cNvPr id="138" name="Google Shape;138;p23"/>
          <p:cNvSpPr txBox="1"/>
          <p:nvPr>
            <p:ph idx="1" type="body"/>
          </p:nvPr>
        </p:nvSpPr>
        <p:spPr>
          <a:xfrm>
            <a:off x="1748125" y="1565625"/>
            <a:ext cx="7205700" cy="30162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Clr>
                <a:schemeClr val="dk1"/>
              </a:buClr>
              <a:buSzPts val="1100"/>
              <a:buFont typeface="Arial"/>
              <a:buNone/>
            </a:pPr>
            <a:r>
              <a:rPr lang="en" sz="3400">
                <a:solidFill>
                  <a:schemeClr val="dk1"/>
                </a:solidFill>
                <a:highlight>
                  <a:srgbClr val="FFFFFF"/>
                </a:highlight>
                <a:latin typeface="Lato"/>
                <a:ea typeface="Lato"/>
                <a:cs typeface="Lato"/>
                <a:sym typeface="Lato"/>
              </a:rPr>
              <a:t>What’s the answer…</a:t>
            </a:r>
            <a:endParaRPr sz="3400">
              <a:solidFill>
                <a:schemeClr val="dk1"/>
              </a:solidFill>
              <a:highlight>
                <a:srgbClr val="FFFFFF"/>
              </a:highlight>
              <a:latin typeface="Lato"/>
              <a:ea typeface="Lato"/>
              <a:cs typeface="Lato"/>
              <a:sym typeface="Lato"/>
            </a:endParaRPr>
          </a:p>
          <a:p>
            <a:pPr indent="0" lvl="0" marL="0" rtl="0" algn="l">
              <a:lnSpc>
                <a:spcPct val="100000"/>
              </a:lnSpc>
              <a:spcBef>
                <a:spcPts val="2000"/>
              </a:spcBef>
              <a:spcAft>
                <a:spcPts val="2000"/>
              </a:spcAft>
              <a:buClr>
                <a:schemeClr val="dk1"/>
              </a:buClr>
              <a:buSzPts val="1100"/>
              <a:buFont typeface="Arial"/>
              <a:buNone/>
            </a:pPr>
            <a:r>
              <a:rPr lang="en" sz="3400">
                <a:solidFill>
                  <a:schemeClr val="dk1"/>
                </a:solidFill>
                <a:highlight>
                  <a:srgbClr val="FFFFFF"/>
                </a:highlight>
                <a:latin typeface="Lato"/>
                <a:ea typeface="Lato"/>
                <a:cs typeface="Lato"/>
                <a:sym typeface="Lato"/>
              </a:rPr>
              <a:t>Is 3 greater than 10?</a:t>
            </a:r>
            <a:endParaRPr sz="3400">
              <a:solidFill>
                <a:schemeClr val="dk1"/>
              </a:solidFill>
              <a:highlight>
                <a:srgbClr val="FFFFFF"/>
              </a:highlight>
              <a:latin typeface="Lato"/>
              <a:ea typeface="Lato"/>
              <a:cs typeface="Lato"/>
              <a:sym typeface="Lato"/>
            </a:endParaRPr>
          </a:p>
        </p:txBody>
      </p:sp>
      <p:pic>
        <p:nvPicPr>
          <p:cNvPr id="139" name="Google Shape;139;p2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40" name="Google Shape;140;p23">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hAndMi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